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785" r:id="rId3"/>
    <p:sldId id="416" r:id="rId4"/>
    <p:sldId id="417" r:id="rId5"/>
    <p:sldId id="703" r:id="rId6"/>
    <p:sldId id="784" r:id="rId7"/>
    <p:sldId id="700" r:id="rId8"/>
    <p:sldId id="701" r:id="rId9"/>
    <p:sldId id="704" r:id="rId10"/>
    <p:sldId id="637" r:id="rId11"/>
    <p:sldId id="306" r:id="rId12"/>
    <p:sldId id="774" r:id="rId13"/>
    <p:sldId id="702" r:id="rId14"/>
    <p:sldId id="415" r:id="rId15"/>
    <p:sldId id="261" r:id="rId16"/>
    <p:sldId id="400" r:id="rId17"/>
    <p:sldId id="729" r:id="rId18"/>
    <p:sldId id="444" r:id="rId19"/>
    <p:sldId id="763" r:id="rId20"/>
    <p:sldId id="358" r:id="rId21"/>
    <p:sldId id="520" r:id="rId22"/>
    <p:sldId id="311" r:id="rId23"/>
    <p:sldId id="359" r:id="rId24"/>
    <p:sldId id="351" r:id="rId25"/>
    <p:sldId id="776" r:id="rId26"/>
    <p:sldId id="715" r:id="rId27"/>
    <p:sldId id="342" r:id="rId28"/>
    <p:sldId id="375" r:id="rId29"/>
    <p:sldId id="349" r:id="rId30"/>
    <p:sldId id="773" r:id="rId31"/>
    <p:sldId id="726" r:id="rId32"/>
    <p:sldId id="411" r:id="rId33"/>
    <p:sldId id="754" r:id="rId34"/>
    <p:sldId id="441" r:id="rId35"/>
    <p:sldId id="777" r:id="rId36"/>
    <p:sldId id="316" r:id="rId37"/>
    <p:sldId id="448" r:id="rId38"/>
    <p:sldId id="450" r:id="rId39"/>
    <p:sldId id="451" r:id="rId40"/>
    <p:sldId id="452" r:id="rId41"/>
    <p:sldId id="456" r:id="rId42"/>
    <p:sldId id="314" r:id="rId43"/>
    <p:sldId id="764" r:id="rId44"/>
    <p:sldId id="771" r:id="rId45"/>
    <p:sldId id="739" r:id="rId46"/>
    <p:sldId id="740" r:id="rId47"/>
    <p:sldId id="470" r:id="rId48"/>
    <p:sldId id="778" r:id="rId49"/>
    <p:sldId id="789" r:id="rId50"/>
  </p:sldIdLst>
  <p:sldSz cx="9144000" cy="5715000" type="screen16x1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Book" initials="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C1FE"/>
    <a:srgbClr val="03DAFD"/>
    <a:srgbClr val="E460E8"/>
    <a:srgbClr val="FA4F35"/>
    <a:srgbClr val="66FF33"/>
    <a:srgbClr val="A7181C"/>
    <a:srgbClr val="EEFBFF"/>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94" autoAdjust="0"/>
    <p:restoredTop sz="63874" autoAdjust="0"/>
  </p:normalViewPr>
  <p:slideViewPr>
    <p:cSldViewPr snapToGrid="0" snapToObjects="1">
      <p:cViewPr varScale="1">
        <p:scale>
          <a:sx n="94" d="100"/>
          <a:sy n="94" d="100"/>
        </p:scale>
        <p:origin x="1256" y="184"/>
      </p:cViewPr>
      <p:guideLst>
        <p:guide orient="horz" pos="1800"/>
        <p:guide pos="288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3F82F-9354-194B-ADB4-09D2742933BC}" type="datetimeFigureOut">
              <a:rPr lang="it-IT" smtClean="0"/>
              <a:pPr/>
              <a:t>10/06/22</a:t>
            </a:fld>
            <a:endParaRPr lang="it-IT"/>
          </a:p>
        </p:txBody>
      </p:sp>
      <p:sp>
        <p:nvSpPr>
          <p:cNvPr id="4" name="Segnaposto immagine diapositiva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2084D-3229-BE43-9805-C3FA52EAE797}" type="slidenum">
              <a:rPr lang="it-IT" smtClean="0"/>
              <a:pPr/>
              <a:t>‹N›</a:t>
            </a:fld>
            <a:endParaRPr lang="it-IT"/>
          </a:p>
        </p:txBody>
      </p:sp>
    </p:spTree>
    <p:extLst>
      <p:ext uri="{BB962C8B-B14F-4D97-AF65-F5344CB8AC3E}">
        <p14:creationId xmlns:p14="http://schemas.microsoft.com/office/powerpoint/2010/main" val="31325380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685800"/>
            <a:ext cx="5486400" cy="3429000"/>
          </a:xfrm>
        </p:spPr>
      </p:sp>
      <p:sp>
        <p:nvSpPr>
          <p:cNvPr id="3" name="Segnaposto note 2"/>
          <p:cNvSpPr>
            <a:spLocks noGrp="1"/>
          </p:cNvSpPr>
          <p:nvPr>
            <p:ph type="body" idx="1"/>
          </p:nvPr>
        </p:nvSpPr>
        <p:spPr/>
        <p:txBody>
          <a:bodyPr>
            <a:normAutofit/>
          </a:bodyPr>
          <a:lstStyle/>
          <a:p>
            <a:endParaRPr lang="fr-FR" sz="1200" baseline="0" noProof="0" dirty="0"/>
          </a:p>
        </p:txBody>
      </p:sp>
      <p:sp>
        <p:nvSpPr>
          <p:cNvPr id="4" name="Segnaposto numero diapositiva 3"/>
          <p:cNvSpPr>
            <a:spLocks noGrp="1"/>
          </p:cNvSpPr>
          <p:nvPr>
            <p:ph type="sldNum" sz="quarter" idx="10"/>
          </p:nvPr>
        </p:nvSpPr>
        <p:spPr/>
        <p:txBody>
          <a:bodyPr/>
          <a:lstStyle/>
          <a:p>
            <a:fld id="{1442084D-3229-BE43-9805-C3FA52EAE797}"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5"/>
          </p:nvPr>
        </p:nvSpPr>
        <p:spPr/>
        <p:txBody>
          <a:bodyPr/>
          <a:lstStyle/>
          <a:p>
            <a:fld id="{1442084D-3229-BE43-9805-C3FA52EAE797}" type="slidenum">
              <a:rPr lang="it-IT" smtClean="0"/>
              <a:pPr/>
              <a:t>13</a:t>
            </a:fld>
            <a:endParaRPr lang="it-IT"/>
          </a:p>
        </p:txBody>
      </p:sp>
    </p:spTree>
    <p:extLst>
      <p:ext uri="{BB962C8B-B14F-4D97-AF65-F5344CB8AC3E}">
        <p14:creationId xmlns:p14="http://schemas.microsoft.com/office/powerpoint/2010/main" val="173389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5"/>
          </p:nvPr>
        </p:nvSpPr>
        <p:spPr/>
        <p:txBody>
          <a:bodyPr/>
          <a:lstStyle/>
          <a:p>
            <a:fld id="{1442084D-3229-BE43-9805-C3FA52EAE797}" type="slidenum">
              <a:rPr lang="it-IT" smtClean="0"/>
              <a:pPr/>
              <a:t>14</a:t>
            </a:fld>
            <a:endParaRPr lang="it-IT"/>
          </a:p>
        </p:txBody>
      </p:sp>
    </p:spTree>
    <p:extLst>
      <p:ext uri="{BB962C8B-B14F-4D97-AF65-F5344CB8AC3E}">
        <p14:creationId xmlns:p14="http://schemas.microsoft.com/office/powerpoint/2010/main" val="3272434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4DF984-A632-9440-8867-F7D031ED48AB}" type="slidenum">
              <a:rPr lang="it-IT"/>
              <a:pPr/>
              <a:t>15</a:t>
            </a:fld>
            <a:endParaRPr lang="it-IT"/>
          </a:p>
        </p:txBody>
      </p:sp>
      <p:sp>
        <p:nvSpPr>
          <p:cNvPr id="13314" name="Rectangle 2"/>
          <p:cNvSpPr>
            <a:spLocks noGrp="1" noRot="1" noChangeAspect="1" noChangeArrowheads="1"/>
          </p:cNvSpPr>
          <p:nvPr>
            <p:ph type="sldImg"/>
          </p:nvPr>
        </p:nvSpPr>
        <p:spPr bwMode="auto">
          <a:xfrm>
            <a:off x="684213" y="684213"/>
            <a:ext cx="5491162" cy="3432175"/>
          </a:xfrm>
          <a:prstGeom prst="rect">
            <a:avLst/>
          </a:prstGeom>
          <a:solidFill>
            <a:srgbClr val="FFFFFF"/>
          </a:solidFill>
          <a:ln>
            <a:solidFill>
              <a:srgbClr val="000000"/>
            </a:solidFill>
            <a:miter lim="800000"/>
            <a:headEnd/>
            <a:tailEnd/>
          </a:ln>
        </p:spPr>
      </p:sp>
      <p:sp>
        <p:nvSpPr>
          <p:cNvPr id="13315" name="Rectangle 3"/>
          <p:cNvSpPr>
            <a:spLocks noGrp="1" noChangeArrowheads="1"/>
          </p:cNvSpPr>
          <p:nvPr>
            <p:ph type="body" idx="1"/>
          </p:nvPr>
        </p:nvSpPr>
        <p:spPr bwMode="auto">
          <a:xfrm>
            <a:off x="684213" y="4343400"/>
            <a:ext cx="5489575"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GB" dirty="0"/>
          </a:p>
          <a:p>
            <a:r>
              <a:rPr lang="fr-FR" noProof="0" dirty="0"/>
              <a:t>Vous voyez </a:t>
            </a:r>
            <a:r>
              <a:rPr lang="fr-FR" baseline="0" noProof="0" dirty="0"/>
              <a:t>  ici quelques un des ‘artefact’ sur lesquels ont porté les études  que nous avons développées. À partir d’un étude des processus cognitives et didactiques liés à l’utilisation des artefacts dans les activités en classe nous avons élaboré un cadre (théorique) qui fournit pas seulement un modèle descriptif, mais aussi une référence  pragmatique aux enseignants pour exploiter le potentiel didactique d’un certain artefact par rapport à leur propres objectifs didactiques spécifiques.</a:t>
            </a:r>
          </a:p>
          <a:p>
            <a:r>
              <a:rPr lang="fr-FR" baseline="0" noProof="0" dirty="0"/>
              <a:t>Donc l’étude  a eu comme objectif d’inspirer l’ingénierie didactique qui prend en compte soit l’élève (s) soit l’enseignant   </a:t>
            </a:r>
            <a:endParaRPr lang="fr-FR" noProof="0" dirty="0"/>
          </a:p>
          <a:p>
            <a:pPr eaLnBrk="1" hangingPunct="1">
              <a:lnSpc>
                <a:spcPct val="90000"/>
              </a:lnSpc>
              <a:buFontTx/>
              <a:buNone/>
            </a:pPr>
            <a:endParaRPr lang="it-IT" dirty="0"/>
          </a:p>
          <a:p>
            <a:pPr eaLnBrk="1" hangingPunct="1"/>
            <a:endParaRPr lang="it-IT" dirty="0">
              <a:latin typeface="Times New Roman" charset="0"/>
              <a:ea typeface="ＭＳ Ｐゴシック" charset="-128"/>
              <a:cs typeface="ＭＳ Ｐゴシック" charset="-128"/>
            </a:endParaRPr>
          </a:p>
          <a:p>
            <a:pPr eaLnBrk="1" hangingPunct="1">
              <a:lnSpc>
                <a:spcPct val="90000"/>
              </a:lnSpc>
            </a:pPr>
            <a:endParaRPr lang="it-IT" sz="1200" dirty="0"/>
          </a:p>
          <a:p>
            <a:pPr eaLnBrk="1" hangingPunct="1">
              <a:lnSpc>
                <a:spcPct val="90000"/>
              </a:lnSpc>
            </a:pPr>
            <a:endParaRPr lang="it-IT" sz="1200" dirty="0"/>
          </a:p>
          <a:p>
            <a:endParaRPr lang="en-GB" dirty="0"/>
          </a:p>
        </p:txBody>
      </p:sp>
    </p:spTree>
    <p:extLst>
      <p:ext uri="{BB962C8B-B14F-4D97-AF65-F5344CB8AC3E}">
        <p14:creationId xmlns:p14="http://schemas.microsoft.com/office/powerpoint/2010/main" val="286737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685800"/>
            <a:ext cx="5486400" cy="3429000"/>
          </a:xfrm>
        </p:spPr>
      </p:sp>
      <p:sp>
        <p:nvSpPr>
          <p:cNvPr id="3" name="Segnaposto note 2"/>
          <p:cNvSpPr>
            <a:spLocks noGrp="1"/>
          </p:cNvSpPr>
          <p:nvPr>
            <p:ph type="body" idx="1"/>
          </p:nvPr>
        </p:nvSpPr>
        <p:spPr/>
        <p:txBody>
          <a:bodyPr>
            <a:normAutofit/>
          </a:bodyPr>
          <a:lstStyle/>
          <a:p>
            <a:r>
              <a:rPr lang="fr-FR" baseline="0" noProof="0" dirty="0"/>
              <a:t>Donc médiation par rapport à la tâche mais il y a  une deuxième possibilité et c’est cela que nous intéresse. Comme j’ai dit le deux interprétations  du mot médiation ne sont pas en contraste.</a:t>
            </a:r>
          </a:p>
          <a:p>
            <a:r>
              <a:rPr lang="fr-FR" baseline="0" noProof="0" dirty="0"/>
              <a:t>Le deux point de vues non sont pas en opposition, au contraire vont interagir, je vais retourner sur ça </a:t>
            </a:r>
          </a:p>
        </p:txBody>
      </p:sp>
      <p:sp>
        <p:nvSpPr>
          <p:cNvPr id="4" name="Segnaposto numero diapositiva 3"/>
          <p:cNvSpPr>
            <a:spLocks noGrp="1"/>
          </p:cNvSpPr>
          <p:nvPr>
            <p:ph type="sldNum" sz="quarter" idx="10"/>
          </p:nvPr>
        </p:nvSpPr>
        <p:spPr/>
        <p:txBody>
          <a:bodyPr/>
          <a:lstStyle/>
          <a:p>
            <a:fld id="{F43A6416-23CD-A54A-A534-9E15A4CF453B}" type="slidenum">
              <a:rPr lang="it-IT" smtClean="0"/>
              <a:pPr/>
              <a:t>16</a:t>
            </a:fld>
            <a:endParaRPr lang="it-IT"/>
          </a:p>
        </p:txBody>
      </p:sp>
    </p:spTree>
    <p:extLst>
      <p:ext uri="{BB962C8B-B14F-4D97-AF65-F5344CB8AC3E}">
        <p14:creationId xmlns:p14="http://schemas.microsoft.com/office/powerpoint/2010/main" val="527255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200" kern="1200" dirty="0">
                <a:solidFill>
                  <a:schemeClr val="tx1"/>
                </a:solidFill>
                <a:effectLst/>
                <a:latin typeface="+mn-lt"/>
                <a:ea typeface="+mn-ea"/>
                <a:cs typeface="+mn-cs"/>
              </a:rPr>
              <a:t>Partant de la notion clé d’artefact, TSM interprète le processus d’enseignement et d’apprentissage selon une perspective sémiotique. Il se concentre sur la production de signes par les élèves et l’évolution de ces signes, des significations personnelles émergeant de l’utilisation d’un artefact aux significations mathématiques qui sont le but de l’enseignement. </a:t>
            </a:r>
          </a:p>
          <a:p>
            <a:r>
              <a:rPr lang="fr-FR" sz="1200" kern="1200" dirty="0">
                <a:solidFill>
                  <a:schemeClr val="tx1"/>
                </a:solidFill>
                <a:effectLst/>
                <a:latin typeface="+mn-lt"/>
                <a:ea typeface="+mn-ea"/>
                <a:cs typeface="+mn-cs"/>
              </a:rPr>
              <a:t>Une hypothèse de base est que les significations personnelles qui émergent dans l’accomplissement d’une tâche peuvent être liées à des significations mathématiques spécifiques, mais aussi qu’une telle relation ne peut pas être tenue pour acquise. </a:t>
            </a:r>
          </a:p>
          <a:p>
            <a:endParaRPr lang="fr-FR"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Selon une approche </a:t>
            </a:r>
            <a:r>
              <a:rPr lang="fr-FR" sz="1200" kern="1200" dirty="0" err="1">
                <a:solidFill>
                  <a:schemeClr val="tx1"/>
                </a:solidFill>
                <a:effectLst/>
                <a:latin typeface="+mn-lt"/>
                <a:ea typeface="+mn-ea"/>
                <a:cs typeface="+mn-cs"/>
              </a:rPr>
              <a:t>vygotskiienne</a:t>
            </a:r>
            <a:r>
              <a:rPr lang="fr-FR" sz="1200" kern="1200" dirty="0">
                <a:solidFill>
                  <a:schemeClr val="tx1"/>
                </a:solidFill>
                <a:effectLst/>
                <a:latin typeface="+mn-lt"/>
                <a:ea typeface="+mn-ea"/>
                <a:cs typeface="+mn-cs"/>
              </a:rPr>
              <a:t>, TSM considère à la fois la production individuelle de signes et leur élaboration collective au sein des activités sociales comme fondamentales, et en particulier dans les discussions mathématiques (Bartolini &amp; </a:t>
            </a:r>
            <a:r>
              <a:rPr lang="fr-FR" sz="1200" kern="1200" dirty="0" err="1">
                <a:solidFill>
                  <a:schemeClr val="tx1"/>
                </a:solidFill>
                <a:effectLst/>
                <a:latin typeface="+mn-lt"/>
                <a:ea typeface="+mn-ea"/>
                <a:cs typeface="+mn-cs"/>
              </a:rPr>
              <a:t>Mariotti</a:t>
            </a:r>
            <a:r>
              <a:rPr lang="fr-FR" sz="1200" kern="1200" dirty="0">
                <a:solidFill>
                  <a:schemeClr val="tx1"/>
                </a:solidFill>
                <a:effectLst/>
                <a:latin typeface="+mn-lt"/>
                <a:ea typeface="+mn-ea"/>
                <a:cs typeface="+mn-cs"/>
              </a:rPr>
              <a:t>, 2008).</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br>
              <a:rPr lang="it-IT" sz="1200" b="0" i="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l'</a:t>
            </a:r>
            <a:r>
              <a:rPr lang="it-IT" sz="1200" kern="1200" dirty="0" err="1">
                <a:solidFill>
                  <a:schemeClr val="tx1"/>
                </a:solidFill>
                <a:effectLst/>
                <a:latin typeface="+mn-lt"/>
                <a:ea typeface="+mn-ea"/>
                <a:cs typeface="+mn-cs"/>
              </a:rPr>
              <a:t>apprentissage</a:t>
            </a:r>
            <a:r>
              <a:rPr lang="it-IT" sz="1200" kern="1200" dirty="0">
                <a:solidFill>
                  <a:schemeClr val="tx1"/>
                </a:solidFill>
                <a:effectLst/>
                <a:latin typeface="+mn-lt"/>
                <a:ea typeface="+mn-ea"/>
                <a:cs typeface="+mn-cs"/>
              </a:rPr>
              <a:t> n'est </a:t>
            </a:r>
            <a:r>
              <a:rPr lang="it-IT" sz="1200" kern="1200" dirty="0" err="1">
                <a:solidFill>
                  <a:schemeClr val="tx1"/>
                </a:solidFill>
                <a:effectLst/>
                <a:latin typeface="+mn-lt"/>
                <a:ea typeface="+mn-ea"/>
                <a:cs typeface="+mn-cs"/>
              </a:rPr>
              <a:t>pas</a:t>
            </a:r>
            <a:r>
              <a:rPr lang="it-IT" sz="1200" kern="1200" dirty="0">
                <a:solidFill>
                  <a:schemeClr val="tx1"/>
                </a:solidFill>
                <a:effectLst/>
                <a:latin typeface="+mn-lt"/>
                <a:ea typeface="+mn-ea"/>
                <a:cs typeface="+mn-cs"/>
              </a:rPr>
              <a:t> garanti, il n'est </a:t>
            </a:r>
            <a:r>
              <a:rPr lang="it-IT" sz="1200" kern="1200" dirty="0" err="1">
                <a:solidFill>
                  <a:schemeClr val="tx1"/>
                </a:solidFill>
                <a:effectLst/>
                <a:latin typeface="+mn-lt"/>
                <a:ea typeface="+mn-ea"/>
                <a:cs typeface="+mn-cs"/>
              </a:rPr>
              <a:t>pas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acquis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que</a:t>
            </a:r>
            <a:r>
              <a:rPr lang="it-IT" sz="1200" kern="1200" dirty="0">
                <a:solidFill>
                  <a:schemeClr val="tx1"/>
                </a:solidFill>
                <a:effectLst/>
                <a:latin typeface="+mn-lt"/>
                <a:ea typeface="+mn-ea"/>
                <a:cs typeface="+mn-cs"/>
              </a:rPr>
              <a:t> ce qui a </a:t>
            </a:r>
            <a:r>
              <a:rPr lang="it-IT" sz="1200" kern="1200" dirty="0" err="1">
                <a:solidFill>
                  <a:schemeClr val="tx1"/>
                </a:solidFill>
                <a:effectLst/>
                <a:latin typeface="+mn-lt"/>
                <a:ea typeface="+mn-ea"/>
                <a:cs typeface="+mn-cs"/>
              </a:rPr>
              <a:t>été</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dit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soit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interprété</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correctement</a:t>
            </a:r>
            <a:r>
              <a:rPr lang="it-IT" sz="1200" kern="1200" dirty="0">
                <a:solidFill>
                  <a:schemeClr val="tx1"/>
                </a:solidFill>
                <a:effectLst/>
                <a:latin typeface="+mn-lt"/>
                <a:ea typeface="+mn-ea"/>
                <a:cs typeface="+mn-cs"/>
              </a:rPr>
              <a:t> il ne va </a:t>
            </a:r>
            <a:r>
              <a:rPr lang="it-IT" sz="1200" kern="1200" dirty="0" err="1">
                <a:solidFill>
                  <a:schemeClr val="tx1"/>
                </a:solidFill>
                <a:effectLst/>
                <a:latin typeface="+mn-lt"/>
                <a:ea typeface="+mn-ea"/>
                <a:cs typeface="+mn-cs"/>
              </a:rPr>
              <a:t>pas</a:t>
            </a:r>
            <a:r>
              <a:rPr lang="it-IT" sz="1200" kern="1200" dirty="0">
                <a:solidFill>
                  <a:schemeClr val="tx1"/>
                </a:solidFill>
                <a:effectLst/>
                <a:latin typeface="+mn-lt"/>
                <a:ea typeface="+mn-ea"/>
                <a:cs typeface="+mn-cs"/>
              </a:rPr>
              <a:t> de </a:t>
            </a:r>
            <a:r>
              <a:rPr lang="it-IT" sz="1200" kern="1200" dirty="0" err="1">
                <a:solidFill>
                  <a:schemeClr val="tx1"/>
                </a:solidFill>
                <a:effectLst/>
                <a:latin typeface="+mn-lt"/>
                <a:ea typeface="+mn-ea"/>
                <a:cs typeface="+mn-cs"/>
              </a:rPr>
              <a:t>soi</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qu'il</a:t>
            </a:r>
            <a:r>
              <a:rPr lang="it-IT" sz="1200" kern="1200" dirty="0">
                <a:solidFill>
                  <a:schemeClr val="tx1"/>
                </a:solidFill>
                <a:effectLst/>
                <a:latin typeface="+mn-lt"/>
                <a:ea typeface="+mn-ea"/>
                <a:cs typeface="+mn-cs"/>
              </a:rPr>
              <a:t> se </a:t>
            </a:r>
            <a:r>
              <a:rPr lang="it-IT" sz="1200" kern="1200" dirty="0" err="1">
                <a:solidFill>
                  <a:schemeClr val="tx1"/>
                </a:solidFill>
                <a:effectLst/>
                <a:latin typeface="+mn-lt"/>
                <a:ea typeface="+mn-ea"/>
                <a:cs typeface="+mn-cs"/>
              </a:rPr>
              <a:t>reconnaît</a:t>
            </a:r>
            <a:endParaRPr lang="it-IT"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endParaRPr lang="fr-FR" dirty="0"/>
          </a:p>
        </p:txBody>
      </p:sp>
      <p:sp>
        <p:nvSpPr>
          <p:cNvPr id="4" name="Segnaposto numero diapositiva 3"/>
          <p:cNvSpPr>
            <a:spLocks noGrp="1"/>
          </p:cNvSpPr>
          <p:nvPr>
            <p:ph type="sldNum" sz="quarter" idx="5"/>
          </p:nvPr>
        </p:nvSpPr>
        <p:spPr/>
        <p:txBody>
          <a:bodyPr/>
          <a:lstStyle/>
          <a:p>
            <a:fld id="{1442084D-3229-BE43-9805-C3FA52EAE797}" type="slidenum">
              <a:rPr lang="it-IT" smtClean="0"/>
              <a:pPr/>
              <a:t>17</a:t>
            </a:fld>
            <a:endParaRPr lang="it-IT"/>
          </a:p>
        </p:txBody>
      </p:sp>
    </p:spTree>
    <p:extLst>
      <p:ext uri="{BB962C8B-B14F-4D97-AF65-F5344CB8AC3E}">
        <p14:creationId xmlns:p14="http://schemas.microsoft.com/office/powerpoint/2010/main" val="1770452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0E7A0FCA-8503-7649-B0C4-7B3BDAC5B4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Arial" panose="020B0604020202020204" pitchFamily="34" charset="0"/>
                <a:ea typeface="ＭＳ Ｐゴシック" panose="020B0600070205080204" pitchFamily="34" charset="-128"/>
              </a:defRPr>
            </a:lvl1pPr>
            <a:lvl2pPr marL="742950" indent="-285750">
              <a:defRPr sz="2400">
                <a:solidFill>
                  <a:schemeClr val="bg2"/>
                </a:solidFill>
                <a:latin typeface="Arial" panose="020B0604020202020204" pitchFamily="34" charset="0"/>
                <a:ea typeface="ＭＳ Ｐゴシック" panose="020B0600070205080204" pitchFamily="34" charset="-128"/>
              </a:defRPr>
            </a:lvl2pPr>
            <a:lvl3pPr marL="1143000" indent="-228600">
              <a:defRPr sz="2400">
                <a:solidFill>
                  <a:schemeClr val="bg2"/>
                </a:solidFill>
                <a:latin typeface="Arial" panose="020B0604020202020204" pitchFamily="34" charset="0"/>
                <a:ea typeface="ＭＳ Ｐゴシック" panose="020B0600070205080204" pitchFamily="34" charset="-128"/>
              </a:defRPr>
            </a:lvl3pPr>
            <a:lvl4pPr marL="1600200" indent="-228600">
              <a:defRPr sz="2400">
                <a:solidFill>
                  <a:schemeClr val="bg2"/>
                </a:solidFill>
                <a:latin typeface="Arial" panose="020B0604020202020204" pitchFamily="34" charset="0"/>
                <a:ea typeface="ＭＳ Ｐゴシック" panose="020B0600070205080204" pitchFamily="34" charset="-128"/>
              </a:defRPr>
            </a:lvl4pPr>
            <a:lvl5pPr marL="2057400" indent="-228600">
              <a:defRPr sz="2400">
                <a:solidFill>
                  <a:schemeClr val="bg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9pPr>
          </a:lstStyle>
          <a:p>
            <a:fld id="{9E269C51-5AE6-C540-9DC3-3BEDE007C3A3}" type="slidenum">
              <a:rPr lang="it-IT" altLang="it-IT" sz="1200">
                <a:solidFill>
                  <a:schemeClr val="tx1"/>
                </a:solidFill>
              </a:rPr>
              <a:pPr/>
              <a:t>18</a:t>
            </a:fld>
            <a:endParaRPr lang="it-IT" altLang="it-IT" sz="1200">
              <a:solidFill>
                <a:schemeClr val="tx1"/>
              </a:solidFill>
            </a:endParaRPr>
          </a:p>
        </p:txBody>
      </p:sp>
      <p:sp>
        <p:nvSpPr>
          <p:cNvPr id="60418" name="Rectangle 2">
            <a:extLst>
              <a:ext uri="{FF2B5EF4-FFF2-40B4-BE49-F238E27FC236}">
                <a16:creationId xmlns:a16="http://schemas.microsoft.com/office/drawing/2014/main" id="{C9B763AF-248C-B046-95D0-6BC2115414F7}"/>
              </a:ext>
            </a:extLst>
          </p:cNvPr>
          <p:cNvSpPr>
            <a:spLocks noGrp="1" noRot="1" noChangeAspect="1" noChangeArrowheads="1" noTextEdit="1"/>
          </p:cNvSpPr>
          <p:nvPr>
            <p:ph type="sldImg"/>
          </p:nvPr>
        </p:nvSpPr>
        <p:spPr>
          <a:xfrm>
            <a:off x="687388" y="685800"/>
            <a:ext cx="5487987" cy="3430588"/>
          </a:xfrm>
          <a:solidFill>
            <a:srgbClr val="FFFFFF"/>
          </a:solidFill>
          <a:ln/>
        </p:spPr>
      </p:sp>
      <p:sp>
        <p:nvSpPr>
          <p:cNvPr id="60419" name="Rectangle 3">
            <a:extLst>
              <a:ext uri="{FF2B5EF4-FFF2-40B4-BE49-F238E27FC236}">
                <a16:creationId xmlns:a16="http://schemas.microsoft.com/office/drawing/2014/main" id="{7CC46A3D-BE8D-0646-9959-383F3D77F3F4}"/>
              </a:ext>
            </a:extLst>
          </p:cNvPr>
          <p:cNvSpPr>
            <a:spLocks noGrp="1" noChangeArrowheads="1"/>
          </p:cNvSpPr>
          <p:nvPr>
            <p:ph type="body" idx="1"/>
          </p:nvPr>
        </p:nvSpPr>
        <p:spPr>
          <a:xfrm>
            <a:off x="684213" y="4343400"/>
            <a:ext cx="5489575" cy="4114800"/>
          </a:xfrm>
          <a:solidFill>
            <a:srgbClr val="FFFFFF"/>
          </a:solidFill>
          <a:ln>
            <a:solidFill>
              <a:srgbClr val="000000"/>
            </a:solidFill>
          </a:ln>
        </p:spPr>
        <p:txBody>
          <a:bodyPr lIns="84408" tIns="42204" rIns="84408" bIns="42204"/>
          <a:lstStyle/>
          <a:p>
            <a:r>
              <a:rPr lang="en-GB" altLang="it-IT">
                <a:latin typeface="Times New Roman" panose="02020603050405020304" pitchFamily="18" charset="0"/>
                <a:ea typeface="ＭＳ Ｐゴシック" panose="020B0600070205080204" pitchFamily="34" charset="-128"/>
              </a:rPr>
              <a:t>The main point is that of exploiting the system of relationships among artefact, task and mathematical knowledge. On the one hand an artefact is related to a specific task to which provides a suitable means of solution, on the other hand the same artefact may be related to a specific mathematical knowledge. In this respect a double semiotic link is recognizable between an artefact and both a task and a piece of knowledge, in this sense one can talk of polysemy of an artefact. In principle, the expert can master such a polysemy, and most of the time this may happen unconsciously.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0E7A0FCA-8503-7649-B0C4-7B3BDAC5B4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Arial" panose="020B0604020202020204" pitchFamily="34" charset="0"/>
                <a:ea typeface="ＭＳ Ｐゴシック" panose="020B0600070205080204" pitchFamily="34" charset="-128"/>
              </a:defRPr>
            </a:lvl1pPr>
            <a:lvl2pPr marL="742950" indent="-285750">
              <a:defRPr sz="2400">
                <a:solidFill>
                  <a:schemeClr val="bg2"/>
                </a:solidFill>
                <a:latin typeface="Arial" panose="020B0604020202020204" pitchFamily="34" charset="0"/>
                <a:ea typeface="ＭＳ Ｐゴシック" panose="020B0600070205080204" pitchFamily="34" charset="-128"/>
              </a:defRPr>
            </a:lvl2pPr>
            <a:lvl3pPr marL="1143000" indent="-228600">
              <a:defRPr sz="2400">
                <a:solidFill>
                  <a:schemeClr val="bg2"/>
                </a:solidFill>
                <a:latin typeface="Arial" panose="020B0604020202020204" pitchFamily="34" charset="0"/>
                <a:ea typeface="ＭＳ Ｐゴシック" panose="020B0600070205080204" pitchFamily="34" charset="-128"/>
              </a:defRPr>
            </a:lvl3pPr>
            <a:lvl4pPr marL="1600200" indent="-228600">
              <a:defRPr sz="2400">
                <a:solidFill>
                  <a:schemeClr val="bg2"/>
                </a:solidFill>
                <a:latin typeface="Arial" panose="020B0604020202020204" pitchFamily="34" charset="0"/>
                <a:ea typeface="ＭＳ Ｐゴシック" panose="020B0600070205080204" pitchFamily="34" charset="-128"/>
              </a:defRPr>
            </a:lvl4pPr>
            <a:lvl5pPr marL="2057400" indent="-228600">
              <a:defRPr sz="2400">
                <a:solidFill>
                  <a:schemeClr val="bg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9pPr>
          </a:lstStyle>
          <a:p>
            <a:fld id="{9E269C51-5AE6-C540-9DC3-3BEDE007C3A3}" type="slidenum">
              <a:rPr lang="it-IT" altLang="it-IT" sz="1200">
                <a:solidFill>
                  <a:schemeClr val="tx1"/>
                </a:solidFill>
              </a:rPr>
              <a:pPr/>
              <a:t>19</a:t>
            </a:fld>
            <a:endParaRPr lang="it-IT" altLang="it-IT" sz="1200">
              <a:solidFill>
                <a:schemeClr val="tx1"/>
              </a:solidFill>
            </a:endParaRPr>
          </a:p>
        </p:txBody>
      </p:sp>
      <p:sp>
        <p:nvSpPr>
          <p:cNvPr id="60418" name="Rectangle 2">
            <a:extLst>
              <a:ext uri="{FF2B5EF4-FFF2-40B4-BE49-F238E27FC236}">
                <a16:creationId xmlns:a16="http://schemas.microsoft.com/office/drawing/2014/main" id="{C9B763AF-248C-B046-95D0-6BC2115414F7}"/>
              </a:ext>
            </a:extLst>
          </p:cNvPr>
          <p:cNvSpPr>
            <a:spLocks noGrp="1" noRot="1" noChangeAspect="1" noChangeArrowheads="1" noTextEdit="1"/>
          </p:cNvSpPr>
          <p:nvPr>
            <p:ph type="sldImg"/>
          </p:nvPr>
        </p:nvSpPr>
        <p:spPr>
          <a:xfrm>
            <a:off x="687388" y="685800"/>
            <a:ext cx="5487987" cy="3430588"/>
          </a:xfrm>
          <a:solidFill>
            <a:srgbClr val="FFFFFF"/>
          </a:solidFill>
          <a:ln/>
        </p:spPr>
      </p:sp>
      <p:sp>
        <p:nvSpPr>
          <p:cNvPr id="60419" name="Rectangle 3">
            <a:extLst>
              <a:ext uri="{FF2B5EF4-FFF2-40B4-BE49-F238E27FC236}">
                <a16:creationId xmlns:a16="http://schemas.microsoft.com/office/drawing/2014/main" id="{7CC46A3D-BE8D-0646-9959-383F3D77F3F4}"/>
              </a:ext>
            </a:extLst>
          </p:cNvPr>
          <p:cNvSpPr>
            <a:spLocks noGrp="1" noChangeArrowheads="1"/>
          </p:cNvSpPr>
          <p:nvPr>
            <p:ph type="body" idx="1"/>
          </p:nvPr>
        </p:nvSpPr>
        <p:spPr>
          <a:xfrm>
            <a:off x="684213" y="4343400"/>
            <a:ext cx="5489575" cy="4114800"/>
          </a:xfrm>
          <a:solidFill>
            <a:srgbClr val="FFFFFF"/>
          </a:solidFill>
          <a:ln>
            <a:solidFill>
              <a:srgbClr val="000000"/>
            </a:solidFill>
          </a:ln>
        </p:spPr>
        <p:txBody>
          <a:bodyPr lIns="84408" tIns="42204" rIns="84408" bIns="42204"/>
          <a:lstStyle/>
          <a:p>
            <a:r>
              <a:rPr lang="en-GB" altLang="it-IT">
                <a:latin typeface="Times New Roman" panose="02020603050405020304" pitchFamily="18" charset="0"/>
                <a:ea typeface="ＭＳ Ｐゴシック" panose="020B0600070205080204" pitchFamily="34" charset="-128"/>
              </a:rPr>
              <a:t>The main point is that of exploiting the system of relationships among artefact, task and mathematical knowledge. On the one hand an artefact is related to a specific task to which provides a suitable means of solution, on the other hand the same artefact may be related to a specific mathematical knowledge. In this respect a double semiotic link is recognizable between an artefact and both a task and a piece of knowledge, in this sense one can talk of polysemy of an artefact. In principle, the expert can master such a polysemy, and most of the time this may happen unconsciously. </a:t>
            </a:r>
          </a:p>
        </p:txBody>
      </p:sp>
    </p:spTree>
    <p:extLst>
      <p:ext uri="{BB962C8B-B14F-4D97-AF65-F5344CB8AC3E}">
        <p14:creationId xmlns:p14="http://schemas.microsoft.com/office/powerpoint/2010/main" val="275726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685800"/>
            <a:ext cx="5486400" cy="3429000"/>
          </a:xfrm>
        </p:spPr>
      </p:sp>
      <p:sp>
        <p:nvSpPr>
          <p:cNvPr id="3" name="Segnaposto note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latin typeface="+mn-lt"/>
                <a:ea typeface="+mn-ea"/>
                <a:cs typeface="+mn-cs"/>
              </a:rPr>
              <a:t>Le potentiel sémiotique</a:t>
            </a:r>
            <a:r>
              <a:rPr lang="fr-FR" sz="1200" kern="1200" baseline="0" noProof="0" dirty="0">
                <a:solidFill>
                  <a:schemeClr val="tx1"/>
                </a:solidFill>
                <a:latin typeface="+mn-lt"/>
                <a:ea typeface="+mn-ea"/>
                <a:cs typeface="+mn-cs"/>
              </a:rPr>
              <a:t> d’un artefact réside dans  le double relation entre l’artefact et la tâche et l’artefact et le savoir mathématique évoqué par son utilisation dan la solution de la tâche, entre le signifiés personnelles (situés) émergeants de la résolution et le signifiés culturelles pertinentes du savoir mathématique.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noProof="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noProof="0" dirty="0">
                <a:solidFill>
                  <a:schemeClr val="tx1"/>
                </a:solidFill>
                <a:latin typeface="+mn-lt"/>
                <a:ea typeface="+mn-ea"/>
                <a:cs typeface="+mn-cs"/>
              </a:rPr>
              <a:t>Éxploiter le potentiel sémiotique d’un artefact signifie pour l’expert  (par exemple, l’enseignante) être consciente du potentiel soit en termes the signifiés mathématique évoqués soit en termes de signifiés personnelles émergentes. (Tout ça doit être consistent avec un but éducatif particulier)</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noProof="0" dirty="0">
                <a:solidFill>
                  <a:schemeClr val="tx1"/>
                </a:solidFill>
                <a:latin typeface="+mn-lt"/>
                <a:ea typeface="+mn-ea"/>
                <a:cs typeface="+mn-cs"/>
              </a:rPr>
              <a:t>Ca signifie aussi de planifier les activités des étudiantes pour favoriser le processus de médiation sémiotique : nous avons modélisé l’intervention didactique selon ce que on a appelé « le cycle didactique » </a:t>
            </a:r>
            <a:endParaRPr lang="fr-FR" sz="1200" kern="1200" noProof="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Exploiting the semiotic potential of the artefact means for the expert (for instance, the teacher) to be aware of its potentialities both in terms of the emergent mathematical meanings and in terms of the emergent personal meanings. On the one hand, it means to orchestrate didactic situations where students face designed tasks that are expected to mobilize specific schemes of utilization and, consequently, situations in which students are expected to generate personal meanings. On the other hand it means to orchestrate social interactions with the aim of  making personal meanings, which have emerged during the artefact-centred activities, develop into the mathematical meanings that constitute the teaching objectives.</a:t>
            </a:r>
            <a:endParaRPr lang="it-IT" sz="1200" kern="1200" dirty="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03C59DCC-D324-1249-B9BC-4393DC6639D3}" type="slidenum">
              <a:rPr lang="it-IT" smtClean="0"/>
              <a:pPr/>
              <a:t>20</a:t>
            </a:fld>
            <a:endParaRPr lang="it-IT"/>
          </a:p>
        </p:txBody>
      </p:sp>
    </p:spTree>
    <p:extLst>
      <p:ext uri="{BB962C8B-B14F-4D97-AF65-F5344CB8AC3E}">
        <p14:creationId xmlns:p14="http://schemas.microsoft.com/office/powerpoint/2010/main" val="2940617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err="1"/>
              <a:t>Comparons</a:t>
            </a:r>
            <a:r>
              <a:rPr lang="en-GB" dirty="0"/>
              <a:t> </a:t>
            </a:r>
            <a:r>
              <a:rPr lang="en-GB" dirty="0" err="1"/>
              <a:t>ces</a:t>
            </a:r>
            <a:r>
              <a:rPr lang="en-GB" dirty="0"/>
              <a:t> deux artefacts, dans les deux </a:t>
            </a:r>
            <a:r>
              <a:rPr lang="en-GB" dirty="0" err="1"/>
              <a:t>cas</a:t>
            </a:r>
            <a:r>
              <a:rPr lang="en-GB" dirty="0"/>
              <a:t>, nous </a:t>
            </a:r>
            <a:r>
              <a:rPr lang="en-GB" dirty="0" err="1"/>
              <a:t>obtenons</a:t>
            </a:r>
            <a:r>
              <a:rPr lang="en-GB" dirty="0"/>
              <a:t> </a:t>
            </a:r>
            <a:r>
              <a:rPr lang="en-GB" dirty="0" err="1"/>
              <a:t>comme</a:t>
            </a:r>
            <a:r>
              <a:rPr lang="en-GB" dirty="0"/>
              <a:t> </a:t>
            </a:r>
            <a:r>
              <a:rPr lang="en-GB" dirty="0" err="1"/>
              <a:t>produit</a:t>
            </a:r>
            <a:r>
              <a:rPr lang="en-GB" dirty="0"/>
              <a:t> final un </a:t>
            </a:r>
            <a:r>
              <a:rPr lang="en-GB" dirty="0" err="1"/>
              <a:t>signe</a:t>
            </a:r>
            <a:r>
              <a:rPr lang="en-GB" dirty="0"/>
              <a:t> </a:t>
            </a:r>
            <a:r>
              <a:rPr lang="en-GB" dirty="0" err="1"/>
              <a:t>graphique</a:t>
            </a:r>
            <a:r>
              <a:rPr lang="en-GB" dirty="0"/>
              <a:t> </a:t>
            </a:r>
            <a:r>
              <a:rPr lang="en-GB" dirty="0" err="1"/>
              <a:t>rond</a:t>
            </a:r>
            <a:r>
              <a:rPr lang="en-GB" dirty="0"/>
              <a:t>. La </a:t>
            </a:r>
            <a:r>
              <a:rPr lang="en-GB" dirty="0" err="1"/>
              <a:t>procédure</a:t>
            </a:r>
            <a:r>
              <a:rPr lang="en-GB" dirty="0"/>
              <a:t> </a:t>
            </a:r>
            <a:r>
              <a:rPr lang="en-GB" dirty="0" err="1"/>
              <a:t>effectuée</a:t>
            </a:r>
            <a:r>
              <a:rPr lang="en-GB" dirty="0"/>
              <a:t> </a:t>
            </a:r>
            <a:r>
              <a:rPr lang="en-GB" dirty="0" err="1"/>
              <a:t>est</a:t>
            </a:r>
            <a:r>
              <a:rPr lang="en-GB" dirty="0"/>
              <a:t> </a:t>
            </a:r>
            <a:r>
              <a:rPr lang="en-GB" dirty="0" err="1"/>
              <a:t>certainement</a:t>
            </a:r>
            <a:r>
              <a:rPr lang="en-GB" dirty="0"/>
              <a:t> très </a:t>
            </a:r>
            <a:r>
              <a:rPr lang="en-GB" dirty="0" err="1"/>
              <a:t>différente</a:t>
            </a:r>
            <a:r>
              <a:rPr lang="en-GB" dirty="0"/>
              <a:t> et se concentre sur </a:t>
            </a:r>
            <a:r>
              <a:rPr lang="en-GB" dirty="0" err="1"/>
              <a:t>différents</a:t>
            </a:r>
            <a:r>
              <a:rPr lang="en-GB" dirty="0"/>
              <a:t> </a:t>
            </a:r>
            <a:r>
              <a:rPr lang="en-GB" dirty="0" err="1"/>
              <a:t>éléments</a:t>
            </a:r>
            <a:r>
              <a:rPr lang="en-GB" dirty="0"/>
              <a:t> </a:t>
            </a:r>
            <a:r>
              <a:rPr lang="en-GB" dirty="0" err="1"/>
              <a:t>géométriques</a:t>
            </a:r>
            <a:r>
              <a:rPr lang="en-GB" dirty="0"/>
              <a:t>.  Dans le </a:t>
            </a:r>
            <a:r>
              <a:rPr lang="en-GB" dirty="0" err="1"/>
              <a:t>cas</a:t>
            </a:r>
            <a:r>
              <a:rPr lang="en-GB" dirty="0"/>
              <a:t> du </a:t>
            </a:r>
            <a:r>
              <a:rPr lang="en-GB" dirty="0" err="1"/>
              <a:t>verre</a:t>
            </a:r>
            <a:r>
              <a:rPr lang="en-GB" dirty="0"/>
              <a:t>, le </a:t>
            </a:r>
            <a:r>
              <a:rPr lang="en-GB" dirty="0" err="1"/>
              <a:t>mouvement</a:t>
            </a:r>
            <a:r>
              <a:rPr lang="en-GB" dirty="0"/>
              <a:t> de la main tenant le crayon </a:t>
            </a:r>
            <a:r>
              <a:rPr lang="en-GB" dirty="0" err="1"/>
              <a:t>est</a:t>
            </a:r>
            <a:r>
              <a:rPr lang="en-GB" dirty="0"/>
              <a:t> au point, un </a:t>
            </a:r>
            <a:r>
              <a:rPr lang="en-GB" dirty="0" err="1"/>
              <a:t>mouvement</a:t>
            </a:r>
            <a:r>
              <a:rPr lang="en-GB" dirty="0"/>
              <a:t> « </a:t>
            </a:r>
            <a:r>
              <a:rPr lang="en-GB" dirty="0" err="1"/>
              <a:t>circulaire</a:t>
            </a:r>
            <a:r>
              <a:rPr lang="en-GB" dirty="0"/>
              <a:t> » dans la </a:t>
            </a:r>
            <a:r>
              <a:rPr lang="en-GB" dirty="0" err="1"/>
              <a:t>mesure</a:t>
            </a:r>
            <a:r>
              <a:rPr lang="en-GB" dirty="0"/>
              <a:t> </a:t>
            </a:r>
            <a:r>
              <a:rPr lang="en-GB" dirty="0" err="1"/>
              <a:t>où</a:t>
            </a:r>
            <a:r>
              <a:rPr lang="en-GB" dirty="0"/>
              <a:t> il </a:t>
            </a:r>
            <a:r>
              <a:rPr lang="en-GB" dirty="0" err="1"/>
              <a:t>est</a:t>
            </a:r>
            <a:r>
              <a:rPr lang="en-GB" dirty="0"/>
              <a:t> de </a:t>
            </a:r>
            <a:r>
              <a:rPr lang="en-GB" dirty="0" err="1"/>
              <a:t>courbure</a:t>
            </a:r>
            <a:r>
              <a:rPr lang="en-GB" dirty="0"/>
              <a:t> </a:t>
            </a:r>
            <a:r>
              <a:rPr lang="en-GB" dirty="0" err="1"/>
              <a:t>constante</a:t>
            </a:r>
            <a:r>
              <a:rPr lang="en-GB" dirty="0"/>
              <a:t>... Dans le </a:t>
            </a:r>
            <a:r>
              <a:rPr lang="en-GB" dirty="0" err="1"/>
              <a:t>cas</a:t>
            </a:r>
            <a:r>
              <a:rPr lang="en-GB" dirty="0"/>
              <a:t> de la </a:t>
            </a:r>
            <a:r>
              <a:rPr lang="en-GB" dirty="0" err="1"/>
              <a:t>boussole</a:t>
            </a:r>
            <a:r>
              <a:rPr lang="en-GB" dirty="0"/>
              <a:t> </a:t>
            </a:r>
            <a:r>
              <a:rPr lang="en-GB" dirty="0" err="1"/>
              <a:t>est</a:t>
            </a:r>
            <a:r>
              <a:rPr lang="en-GB" dirty="0"/>
              <a:t> au point la </a:t>
            </a:r>
            <a:r>
              <a:rPr lang="en-GB" dirty="0" err="1"/>
              <a:t>présence</a:t>
            </a:r>
            <a:r>
              <a:rPr lang="en-GB" dirty="0"/>
              <a:t> d’un point très particulier, le point dans </a:t>
            </a:r>
            <a:r>
              <a:rPr lang="en-GB" dirty="0" err="1"/>
              <a:t>lequel</a:t>
            </a:r>
            <a:r>
              <a:rPr lang="en-GB" dirty="0"/>
              <a:t> la pointe </a:t>
            </a:r>
            <a:r>
              <a:rPr lang="en-GB" dirty="0" err="1"/>
              <a:t>d’une</a:t>
            </a:r>
            <a:r>
              <a:rPr lang="en-GB" dirty="0"/>
              <a:t> jambe de la </a:t>
            </a:r>
            <a:r>
              <a:rPr lang="en-GB" dirty="0" err="1"/>
              <a:t>boussole</a:t>
            </a:r>
            <a:r>
              <a:rPr lang="en-GB" dirty="0"/>
              <a:t> </a:t>
            </a:r>
            <a:r>
              <a:rPr lang="en-GB" dirty="0" err="1"/>
              <a:t>est</a:t>
            </a:r>
            <a:r>
              <a:rPr lang="en-GB" dirty="0"/>
              <a:t> </a:t>
            </a:r>
            <a:r>
              <a:rPr lang="en-GB" dirty="0" err="1"/>
              <a:t>placée</a:t>
            </a:r>
            <a:r>
              <a:rPr lang="en-GB" dirty="0"/>
              <a:t> (</a:t>
            </a:r>
            <a:r>
              <a:rPr lang="en-GB" dirty="0" err="1"/>
              <a:t>ce</a:t>
            </a:r>
            <a:r>
              <a:rPr lang="en-GB" dirty="0"/>
              <a:t> sera le centre du cercle) et qui </a:t>
            </a:r>
            <a:r>
              <a:rPr lang="en-GB" dirty="0" err="1"/>
              <a:t>est</a:t>
            </a:r>
            <a:r>
              <a:rPr lang="en-GB" dirty="0"/>
              <a:t> </a:t>
            </a:r>
            <a:r>
              <a:rPr lang="en-GB" dirty="0" err="1"/>
              <a:t>maintenu</a:t>
            </a:r>
            <a:r>
              <a:rPr lang="en-GB" dirty="0"/>
              <a:t> </a:t>
            </a:r>
            <a:r>
              <a:rPr lang="en-GB" dirty="0" err="1"/>
              <a:t>à</a:t>
            </a:r>
            <a:r>
              <a:rPr lang="en-GB" dirty="0"/>
              <a:t> </a:t>
            </a:r>
            <a:r>
              <a:rPr lang="en-GB" dirty="0" err="1"/>
              <a:t>une</a:t>
            </a:r>
            <a:r>
              <a:rPr lang="en-GB" dirty="0"/>
              <a:t> distance </a:t>
            </a:r>
            <a:r>
              <a:rPr lang="en-GB" dirty="0" err="1"/>
              <a:t>constante</a:t>
            </a:r>
            <a:r>
              <a:rPr lang="en-GB" dirty="0"/>
              <a:t> de </a:t>
            </a:r>
            <a:r>
              <a:rPr lang="en-GB" dirty="0" err="1"/>
              <a:t>tous</a:t>
            </a:r>
            <a:r>
              <a:rPr lang="en-GB" dirty="0"/>
              <a:t> les points qui </a:t>
            </a:r>
            <a:r>
              <a:rPr lang="en-GB" dirty="0" err="1"/>
              <a:t>forment</a:t>
            </a:r>
            <a:r>
              <a:rPr lang="en-GB" dirty="0"/>
              <a:t> la </a:t>
            </a:r>
            <a:r>
              <a:rPr lang="en-GB" dirty="0" err="1"/>
              <a:t>ligne</a:t>
            </a:r>
            <a:r>
              <a:rPr lang="en-GB" dirty="0"/>
              <a:t> </a:t>
            </a:r>
            <a:r>
              <a:rPr lang="en-GB" dirty="0" err="1"/>
              <a:t>courbe</a:t>
            </a:r>
            <a:r>
              <a:rPr lang="en-GB" dirty="0"/>
              <a:t> </a:t>
            </a:r>
            <a:r>
              <a:rPr lang="en-GB" dirty="0" err="1"/>
              <a:t>décrite</a:t>
            </a:r>
            <a:r>
              <a:rPr lang="en-GB" dirty="0"/>
              <a:t> par la </a:t>
            </a:r>
            <a:r>
              <a:rPr lang="en-GB" dirty="0" err="1"/>
              <a:t>seconde</a:t>
            </a:r>
            <a:r>
              <a:rPr lang="en-GB" dirty="0"/>
              <a:t> jambe de </a:t>
            </a:r>
            <a:r>
              <a:rPr lang="en-GB" dirty="0" err="1"/>
              <a:t>boussole</a:t>
            </a:r>
            <a:r>
              <a:rPr lang="en-GB" dirty="0"/>
              <a:t>. 
</a:t>
            </a:r>
          </a:p>
        </p:txBody>
      </p:sp>
      <p:sp>
        <p:nvSpPr>
          <p:cNvPr id="4" name="Segnaposto numero diapositiva 3"/>
          <p:cNvSpPr>
            <a:spLocks noGrp="1"/>
          </p:cNvSpPr>
          <p:nvPr>
            <p:ph type="sldNum" sz="quarter" idx="10"/>
          </p:nvPr>
        </p:nvSpPr>
        <p:spPr/>
        <p:txBody>
          <a:bodyPr/>
          <a:lstStyle/>
          <a:p>
            <a:fld id="{CE86AF82-4276-5648-8FA7-4F2062F9404A}" type="slidenum">
              <a:rPr lang="en-GB" smtClean="0"/>
              <a:pPr/>
              <a:t>21</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685800"/>
            <a:ext cx="5486400" cy="3429000"/>
          </a:xfrm>
        </p:spPr>
      </p:sp>
      <p:sp>
        <p:nvSpPr>
          <p:cNvPr id="3" name="Segnaposto note 2"/>
          <p:cNvSpPr>
            <a:spLocks noGrp="1"/>
          </p:cNvSpPr>
          <p:nvPr>
            <p:ph type="body" idx="1"/>
          </p:nvPr>
        </p:nvSpPr>
        <p:spPr/>
        <p:txBody>
          <a:bodyPr>
            <a:normAutofit/>
          </a:bodyPr>
          <a:lstStyle/>
          <a:p>
            <a:r>
              <a:rPr lang="fr-FR" noProof="0" dirty="0"/>
              <a:t>un artefact quelconque</a:t>
            </a:r>
            <a:r>
              <a:rPr lang="fr-FR" baseline="0" noProof="0" dirty="0"/>
              <a:t> peut être considéré un instrument de médiation sémiotique dans la mesure où il est (or il a été conçue être) utilisé intentionnellement par l’enseignant pour accomplir la médiation d’un contenu mathématique à travers la planification d’une intervention didactique. </a:t>
            </a:r>
            <a:endParaRPr lang="fr-FR" noProof="0" dirty="0"/>
          </a:p>
        </p:txBody>
      </p:sp>
      <p:sp>
        <p:nvSpPr>
          <p:cNvPr id="4" name="Segnaposto numero diapositiva 3"/>
          <p:cNvSpPr>
            <a:spLocks noGrp="1"/>
          </p:cNvSpPr>
          <p:nvPr>
            <p:ph type="sldNum" sz="quarter" idx="10"/>
          </p:nvPr>
        </p:nvSpPr>
        <p:spPr/>
        <p:txBody>
          <a:bodyPr/>
          <a:lstStyle/>
          <a:p>
            <a:fld id="{1442084D-3229-BE43-9805-C3FA52EAE797}" type="slidenum">
              <a:rPr lang="it-IT" smtClean="0"/>
              <a:pPr/>
              <a:t>22</a:t>
            </a:fld>
            <a:endParaRPr lang="it-IT"/>
          </a:p>
        </p:txBody>
      </p:sp>
    </p:spTree>
    <p:extLst>
      <p:ext uri="{BB962C8B-B14F-4D97-AF65-F5344CB8AC3E}">
        <p14:creationId xmlns:p14="http://schemas.microsoft.com/office/powerpoint/2010/main" val="196351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685800"/>
            <a:ext cx="5486400" cy="3429000"/>
          </a:xfrm>
        </p:spPr>
      </p:sp>
      <p:sp>
        <p:nvSpPr>
          <p:cNvPr id="3" name="Segnaposto note 2"/>
          <p:cNvSpPr>
            <a:spLocks noGrp="1"/>
          </p:cNvSpPr>
          <p:nvPr>
            <p:ph type="body" idx="1"/>
          </p:nvPr>
        </p:nvSpPr>
        <p:spPr/>
        <p:txBody>
          <a:bodyPr>
            <a:normAutofit fontScale="92500" lnSpcReduction="10000"/>
          </a:bodyPr>
          <a:lstStyle/>
          <a:p>
            <a:r>
              <a:rPr lang="fr-FR" sz="1200" baseline="0" noProof="0" dirty="0"/>
              <a:t>Avant tout je veux remercier le comité organisateur de cette école pour l’invitation a donner un cours pour vous présenter une synthèse des travaux de recherche qui j’ai consacré au thème the la preuve.</a:t>
            </a:r>
          </a:p>
          <a:p>
            <a:r>
              <a:rPr lang="fr-FR" sz="1200" baseline="0" noProof="0" dirty="0"/>
              <a:t>J’éprouve une grande émotion et une grande joie, aujourd’hui: L’école d’été a été pour moi, dans ma jeunesse de chercheur, une expérience fondamentale, elle a été mon première rencontre avec le monde de la recherche en didactique de math, les cours que j’ai eu la chance de suivre lorsque j’ai participé à l’école m’ont donné une vision de la didactique tout à fait nouvelle et passionnante, ils ont ouvert mon esprit à la recherche et en même temps m’ont permis de rencontrer des collègues et des amis. Cette école représente une institution précieuse un trésor pour lequel  tous les efforts dispensés par les organisateurs sont justifiés. </a:t>
            </a:r>
          </a:p>
          <a:p>
            <a:r>
              <a:rPr lang="fr-FR" dirty="0"/>
              <a:t>parmi ceux que j'ai rencontrés lors de ma première école d'été, je voudrai rappeler Gérard </a:t>
            </a:r>
            <a:r>
              <a:rPr lang="fr-FR" dirty="0" err="1"/>
              <a:t>Vergnaud</a:t>
            </a:r>
            <a:r>
              <a:rPr lang="fr-FR" dirty="0"/>
              <a:t>, il était certainement l'un des chercheurs qui avait plus attiré mon attention: la clarté de son model pour la conceptualisation a était une des notions qui m’ont plus frappé et influencé. Dans les années on s’est rencontré plusieurs fois, dans différents occasions … </a:t>
            </a:r>
          </a:p>
          <a:p>
            <a:endParaRPr lang="fr-FR" sz="1200" baseline="0" noProof="0" dirty="0"/>
          </a:p>
          <a:p>
            <a:r>
              <a:rPr lang="fr-FR" sz="1200" baseline="0" noProof="0" dirty="0"/>
              <a:t>Donc je vais vous présenter quelques éléments de mon travail de recherche sur la problématique de la preuve, </a:t>
            </a:r>
          </a:p>
          <a:p>
            <a:r>
              <a:rPr lang="fr-FR" dirty="0"/>
              <a:t>Je dois beaucoup à Nicholas, tant en termes d'idées que de méthode. J'ai eu la chance de diriger avec lui la thèse de Bettina </a:t>
            </a:r>
            <a:r>
              <a:rPr lang="fr-FR" dirty="0" err="1"/>
              <a:t>Pedemonte</a:t>
            </a:r>
            <a:r>
              <a:rPr lang="fr-FR" dirty="0"/>
              <a:t>: ce fut une très belle expérience tant d'un point de vue scientifique que humain. Au-delà de cette occasion,  toujours ses écrits sont une inspiration  … et pour cela je tiens à le remercier</a:t>
            </a:r>
          </a:p>
          <a:p>
            <a:r>
              <a:rPr lang="fr-FR" sz="1200" baseline="0" noProof="0" dirty="0"/>
              <a:t>Comme il nous ha montré la problématique est très vaste selon la perspective e le focus qui on va choisir. Le focus que j’ai choisi considère la perspective didactique et le problème spécifique de </a:t>
            </a:r>
          </a:p>
          <a:p>
            <a:endParaRPr lang="fr-FR" sz="1200" baseline="0" noProof="0" dirty="0"/>
          </a:p>
          <a:p>
            <a:r>
              <a:rPr lang="fr-FR" sz="1200" baseline="0" noProof="0" dirty="0"/>
              <a:t>voilà le plan de mon exposé</a:t>
            </a:r>
          </a:p>
          <a:p>
            <a:endParaRPr lang="fr-FR" sz="1200" baseline="0" noProof="0" dirty="0"/>
          </a:p>
        </p:txBody>
      </p:sp>
      <p:sp>
        <p:nvSpPr>
          <p:cNvPr id="4" name="Segnaposto numero diapositiva 3"/>
          <p:cNvSpPr>
            <a:spLocks noGrp="1"/>
          </p:cNvSpPr>
          <p:nvPr>
            <p:ph type="sldNum" sz="quarter" idx="10"/>
          </p:nvPr>
        </p:nvSpPr>
        <p:spPr/>
        <p:txBody>
          <a:bodyPr/>
          <a:lstStyle/>
          <a:p>
            <a:fld id="{1442084D-3229-BE43-9805-C3FA52EAE797}" type="slidenum">
              <a:rPr lang="it-IT" smtClean="0"/>
              <a:pPr/>
              <a:t>2</a:t>
            </a:fld>
            <a:endParaRPr lang="it-IT"/>
          </a:p>
        </p:txBody>
      </p:sp>
    </p:spTree>
    <p:extLst>
      <p:ext uri="{BB962C8B-B14F-4D97-AF65-F5344CB8AC3E}">
        <p14:creationId xmlns:p14="http://schemas.microsoft.com/office/powerpoint/2010/main" val="4062864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685800"/>
            <a:ext cx="5486400" cy="3429000"/>
          </a:xfrm>
        </p:spPr>
      </p:sp>
      <p:sp>
        <p:nvSpPr>
          <p:cNvPr id="3" name="Segnaposto note 2"/>
          <p:cNvSpPr>
            <a:spLocks noGrp="1"/>
          </p:cNvSpPr>
          <p:nvPr>
            <p:ph type="body" idx="1"/>
          </p:nvPr>
        </p:nvSpPr>
        <p:spPr/>
        <p:txBody>
          <a:bodyPr>
            <a:normAutofit/>
          </a:bodyPr>
          <a:lstStyle/>
          <a:p>
            <a:r>
              <a:rPr lang="fr-FR" noProof="0" dirty="0"/>
              <a:t> Donc un artefact quelconque</a:t>
            </a:r>
            <a:r>
              <a:rPr lang="fr-FR" baseline="0" noProof="0" dirty="0"/>
              <a:t> peut être considéré un instrument de médiation sémiotique dans la mesure dans la quelle il est (or il a été conçue être) utilisé intentionnellement par l’enseignante pour accomplir la médiation d’un contenu mathématique à travers la planification d’une intervention didactique. </a:t>
            </a:r>
            <a:endParaRPr lang="fr-FR" noProof="0" dirty="0"/>
          </a:p>
        </p:txBody>
      </p:sp>
      <p:sp>
        <p:nvSpPr>
          <p:cNvPr id="4" name="Segnaposto numero diapositiva 3"/>
          <p:cNvSpPr>
            <a:spLocks noGrp="1"/>
          </p:cNvSpPr>
          <p:nvPr>
            <p:ph type="sldNum" sz="quarter" idx="10"/>
          </p:nvPr>
        </p:nvSpPr>
        <p:spPr/>
        <p:txBody>
          <a:bodyPr/>
          <a:lstStyle/>
          <a:p>
            <a:fld id="{1442084D-3229-BE43-9805-C3FA52EAE797}" type="slidenum">
              <a:rPr lang="it-IT" smtClean="0"/>
              <a:pPr/>
              <a:t>23</a:t>
            </a:fld>
            <a:endParaRPr lang="it-IT"/>
          </a:p>
        </p:txBody>
      </p:sp>
    </p:spTree>
    <p:extLst>
      <p:ext uri="{BB962C8B-B14F-4D97-AF65-F5344CB8AC3E}">
        <p14:creationId xmlns:p14="http://schemas.microsoft.com/office/powerpoint/2010/main" val="2702269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3EC90D-AE41-F54E-BD3D-E5D3B06174D1}" type="slidenum">
              <a:rPr lang="it-IT"/>
              <a:pPr/>
              <a:t>24</a:t>
            </a:fld>
            <a:endParaRPr lang="it-IT"/>
          </a:p>
        </p:txBody>
      </p:sp>
      <p:sp>
        <p:nvSpPr>
          <p:cNvPr id="56322" name="Rectangle 2"/>
          <p:cNvSpPr>
            <a:spLocks noGrp="1" noRot="1" noChangeAspect="1" noChangeArrowheads="1" noTextEdit="1"/>
          </p:cNvSpPr>
          <p:nvPr>
            <p:ph type="sldImg"/>
          </p:nvPr>
        </p:nvSpPr>
        <p:spPr>
          <a:xfrm>
            <a:off x="685800" y="685800"/>
            <a:ext cx="5486400" cy="3429000"/>
          </a:xfrm>
          <a:ln/>
        </p:spPr>
      </p:sp>
      <p:sp>
        <p:nvSpPr>
          <p:cNvPr id="56323" name="Rectangle 3"/>
          <p:cNvSpPr>
            <a:spLocks noGrp="1" noChangeArrowheads="1"/>
          </p:cNvSpPr>
          <p:nvPr>
            <p:ph type="body" idx="1"/>
          </p:nvPr>
        </p:nvSpPr>
        <p:spPr/>
        <p:txBody>
          <a:bodyPr/>
          <a:lstStyle/>
          <a:p>
            <a:r>
              <a:rPr lang="fr-FR" dirty="0"/>
              <a:t>Au même temps on peut</a:t>
            </a:r>
            <a:r>
              <a:rPr lang="fr-FR" baseline="0" dirty="0"/>
              <a:t> définir un Instrument de Médiation Sémiotique dan la manière suivante …</a:t>
            </a:r>
            <a:endParaRPr lang="fr-FR" dirty="0"/>
          </a:p>
        </p:txBody>
      </p:sp>
    </p:spTree>
    <p:extLst>
      <p:ext uri="{BB962C8B-B14F-4D97-AF65-F5344CB8AC3E}">
        <p14:creationId xmlns:p14="http://schemas.microsoft.com/office/powerpoint/2010/main" val="1899239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6E139-0856-F84B-8F9F-26A7E9640B3B}" type="slidenum">
              <a:rPr lang="it-IT"/>
              <a:pPr/>
              <a:t>25</a:t>
            </a:fld>
            <a:endParaRPr lang="it-IT"/>
          </a:p>
        </p:txBody>
      </p:sp>
      <p:sp>
        <p:nvSpPr>
          <p:cNvPr id="50178" name="Rectangle 2"/>
          <p:cNvSpPr>
            <a:spLocks noGrp="1" noRot="1" noChangeAspect="1" noChangeArrowheads="1"/>
          </p:cNvSpPr>
          <p:nvPr>
            <p:ph type="sldImg"/>
          </p:nvPr>
        </p:nvSpPr>
        <p:spPr bwMode="auto">
          <a:xfrm>
            <a:off x="685800" y="685800"/>
            <a:ext cx="5486400" cy="3429000"/>
          </a:xfrm>
          <a:prstGeom prst="rect">
            <a:avLst/>
          </a:prstGeom>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fr-FR" sz="1200" kern="1200" dirty="0">
                <a:solidFill>
                  <a:schemeClr val="tx1"/>
                </a:solidFill>
                <a:latin typeface="+mn-lt"/>
                <a:ea typeface="+mn-ea"/>
                <a:cs typeface="+mn-cs"/>
              </a:rPr>
              <a:t>Chaque cycle didactique comporte trois étapes :</a:t>
            </a:r>
            <a:endParaRPr lang="it-IT" sz="1200" kern="1200" dirty="0">
              <a:solidFill>
                <a:schemeClr val="tx1"/>
              </a:solidFill>
              <a:latin typeface="+mn-lt"/>
              <a:ea typeface="+mn-ea"/>
              <a:cs typeface="+mn-cs"/>
            </a:endParaRPr>
          </a:p>
          <a:p>
            <a:r>
              <a:rPr lang="fr-FR" sz="1200" kern="1200" dirty="0">
                <a:solidFill>
                  <a:schemeClr val="tx1"/>
                </a:solidFill>
                <a:latin typeface="+mn-lt"/>
                <a:ea typeface="+mn-ea"/>
                <a:cs typeface="+mn-cs"/>
              </a:rPr>
              <a:t>-</a:t>
            </a:r>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5"/>
          </p:nvPr>
        </p:nvSpPr>
        <p:spPr/>
        <p:txBody>
          <a:bodyPr/>
          <a:lstStyle/>
          <a:p>
            <a:fld id="{1442084D-3229-BE43-9805-C3FA52EAE797}" type="slidenum">
              <a:rPr lang="it-IT" smtClean="0"/>
              <a:pPr/>
              <a:t>26</a:t>
            </a:fld>
            <a:endParaRPr lang="it-IT"/>
          </a:p>
        </p:txBody>
      </p:sp>
    </p:spTree>
    <p:extLst>
      <p:ext uri="{BB962C8B-B14F-4D97-AF65-F5344CB8AC3E}">
        <p14:creationId xmlns:p14="http://schemas.microsoft.com/office/powerpoint/2010/main" val="1721346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5"/>
          </p:nvPr>
        </p:nvSpPr>
        <p:spPr/>
        <p:txBody>
          <a:bodyPr/>
          <a:lstStyle/>
          <a:p>
            <a:fld id="{1442084D-3229-BE43-9805-C3FA52EAE797}" type="slidenum">
              <a:rPr lang="it-IT" smtClean="0"/>
              <a:pPr/>
              <a:t>27</a:t>
            </a:fld>
            <a:endParaRPr lang="it-IT"/>
          </a:p>
        </p:txBody>
      </p:sp>
    </p:spTree>
    <p:extLst>
      <p:ext uri="{BB962C8B-B14F-4D97-AF65-F5344CB8AC3E}">
        <p14:creationId xmlns:p14="http://schemas.microsoft.com/office/powerpoint/2010/main" val="297786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329A05E3-7DBB-1140-84C0-2B2BD25046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Arial" panose="020B0604020202020204" pitchFamily="34" charset="0"/>
                <a:ea typeface="ＭＳ Ｐゴシック" panose="020B0600070205080204" pitchFamily="34" charset="-128"/>
              </a:defRPr>
            </a:lvl1pPr>
            <a:lvl2pPr marL="742950" indent="-285750">
              <a:defRPr sz="2400">
                <a:solidFill>
                  <a:schemeClr val="bg2"/>
                </a:solidFill>
                <a:latin typeface="Arial" panose="020B0604020202020204" pitchFamily="34" charset="0"/>
                <a:ea typeface="ＭＳ Ｐゴシック" panose="020B0600070205080204" pitchFamily="34" charset="-128"/>
              </a:defRPr>
            </a:lvl2pPr>
            <a:lvl3pPr marL="1143000" indent="-228600">
              <a:defRPr sz="2400">
                <a:solidFill>
                  <a:schemeClr val="bg2"/>
                </a:solidFill>
                <a:latin typeface="Arial" panose="020B0604020202020204" pitchFamily="34" charset="0"/>
                <a:ea typeface="ＭＳ Ｐゴシック" panose="020B0600070205080204" pitchFamily="34" charset="-128"/>
              </a:defRPr>
            </a:lvl3pPr>
            <a:lvl4pPr marL="1600200" indent="-228600">
              <a:defRPr sz="2400">
                <a:solidFill>
                  <a:schemeClr val="bg2"/>
                </a:solidFill>
                <a:latin typeface="Arial" panose="020B0604020202020204" pitchFamily="34" charset="0"/>
                <a:ea typeface="ＭＳ Ｐゴシック" panose="020B0600070205080204" pitchFamily="34" charset="-128"/>
              </a:defRPr>
            </a:lvl4pPr>
            <a:lvl5pPr marL="2057400" indent="-228600">
              <a:defRPr sz="2400">
                <a:solidFill>
                  <a:schemeClr val="bg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9pPr>
          </a:lstStyle>
          <a:p>
            <a:fld id="{89927961-4DB9-C548-AA31-4C051818D6AE}" type="slidenum">
              <a:rPr lang="en-GB" altLang="it-IT" sz="1200">
                <a:solidFill>
                  <a:schemeClr val="tx1"/>
                </a:solidFill>
              </a:rPr>
              <a:pPr/>
              <a:t>28</a:t>
            </a:fld>
            <a:endParaRPr lang="en-GB" altLang="it-IT" sz="1200">
              <a:solidFill>
                <a:schemeClr val="tx1"/>
              </a:solidFill>
            </a:endParaRPr>
          </a:p>
        </p:txBody>
      </p:sp>
      <p:sp>
        <p:nvSpPr>
          <p:cNvPr id="87042" name="Rectangle 2">
            <a:extLst>
              <a:ext uri="{FF2B5EF4-FFF2-40B4-BE49-F238E27FC236}">
                <a16:creationId xmlns:a16="http://schemas.microsoft.com/office/drawing/2014/main" id="{2AF91044-39B2-754D-96E7-C17767E902C0}"/>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3B9FA7A1-91BA-2143-9015-1B33F6138C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Construction géométrique dans une EGD  </a:t>
            </a:r>
            <a:endParaRPr lang="it-IT" sz="1200" b="1" kern="1200" dirty="0">
              <a:solidFill>
                <a:schemeClr val="tx1"/>
              </a:solidFill>
              <a:effectLst/>
              <a:latin typeface="+mn-lt"/>
              <a:ea typeface="+mn-ea"/>
              <a:cs typeface="+mn-cs"/>
            </a:endParaRPr>
          </a:p>
          <a:p>
            <a:pPr eaLnBrk="1" hangingPunct="1"/>
            <a:endParaRPr lang="fr-FR" altLang="it-IT"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5"/>
          </p:nvPr>
        </p:nvSpPr>
        <p:spPr/>
        <p:txBody>
          <a:bodyPr/>
          <a:lstStyle/>
          <a:p>
            <a:fld id="{1442084D-3229-BE43-9805-C3FA52EAE797}" type="slidenum">
              <a:rPr lang="it-IT" smtClean="0"/>
              <a:pPr/>
              <a:t>29</a:t>
            </a:fld>
            <a:endParaRPr lang="it-IT"/>
          </a:p>
        </p:txBody>
      </p:sp>
    </p:spTree>
    <p:extLst>
      <p:ext uri="{BB962C8B-B14F-4D97-AF65-F5344CB8AC3E}">
        <p14:creationId xmlns:p14="http://schemas.microsoft.com/office/powerpoint/2010/main" val="3911628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40B6D86F-A7BA-8C46-BD01-0814FFCBB7AB}" type="slidenum">
              <a:rPr lang="en-GB" altLang="it-IT" smtClean="0"/>
              <a:pPr>
                <a:defRPr/>
              </a:pPr>
              <a:t>31</a:t>
            </a:fld>
            <a:endParaRPr lang="en-GB" altLang="it-IT"/>
          </a:p>
        </p:txBody>
      </p:sp>
    </p:spTree>
    <p:extLst>
      <p:ext uri="{BB962C8B-B14F-4D97-AF65-F5344CB8AC3E}">
        <p14:creationId xmlns:p14="http://schemas.microsoft.com/office/powerpoint/2010/main" val="2892615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relation de dépendance </a:t>
            </a:r>
            <a:r>
              <a:rPr lang="fr-FR" noProof="0" dirty="0"/>
              <a:t>logique entre propriétés correspond à un invariant de second dégrée, c’est à dire une invariance d’une relation entre invariants</a:t>
            </a:r>
          </a:p>
        </p:txBody>
      </p:sp>
      <p:sp>
        <p:nvSpPr>
          <p:cNvPr id="4" name="Segnaposto numero diapositiva 3"/>
          <p:cNvSpPr>
            <a:spLocks noGrp="1"/>
          </p:cNvSpPr>
          <p:nvPr>
            <p:ph type="sldNum" sz="quarter" idx="5"/>
          </p:nvPr>
        </p:nvSpPr>
        <p:spPr/>
        <p:txBody>
          <a:bodyPr/>
          <a:lstStyle/>
          <a:p>
            <a:pPr>
              <a:defRPr/>
            </a:pPr>
            <a:fld id="{40B6D86F-A7BA-8C46-BD01-0814FFCBB7AB}" type="slidenum">
              <a:rPr lang="en-GB" altLang="it-IT" smtClean="0"/>
              <a:pPr>
                <a:defRPr/>
              </a:pPr>
              <a:t>32</a:t>
            </a:fld>
            <a:endParaRPr lang="en-GB" altLang="it-IT"/>
          </a:p>
        </p:txBody>
      </p:sp>
    </p:spTree>
    <p:extLst>
      <p:ext uri="{BB962C8B-B14F-4D97-AF65-F5344CB8AC3E}">
        <p14:creationId xmlns:p14="http://schemas.microsoft.com/office/powerpoint/2010/main" val="754398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ltLang="it-IT" noProof="1">
                <a:ea typeface="Times" pitchFamily="2" charset="0"/>
                <a:cs typeface="Times" pitchFamily="2" charset="0"/>
              </a:rPr>
              <a:t>La géométrie classique est souvent caractérisée comme étant la géométrie de la règle et du compas, mais cette définition est assez mystifiante si l’on pense à la règle et au compas comme à des que instruments matériels: en effet, aucun objet réel ne peut satisfaire aux définitions géométriques. Le fait que la géométrie grecque se réfère sans équivoque à des instruments théoriques et non pratiques, peut être très bien compris si l’on ne pense pas seulement à ce que l’on peut faire avec ces instruments, mais plutôt à ce que l’on ne peut pas faire avec ceux-ci. </a:t>
            </a:r>
          </a:p>
          <a:p>
            <a:r>
              <a:rPr lang="it-IT" altLang="it-IT" noProof="1">
                <a:ea typeface="Times" pitchFamily="2" charset="0"/>
                <a:cs typeface="Times" pitchFamily="2" charset="0"/>
              </a:rPr>
              <a:t>Les grands problèmes non résolus dans l’histoire de la “géométrie”</a:t>
            </a:r>
          </a:p>
          <a:p>
            <a:r>
              <a:rPr lang="it-IT" altLang="it-IT" noProof="1">
                <a:ea typeface="Times" pitchFamily="2" charset="0"/>
                <a:cs typeface="Times" pitchFamily="2" charset="0"/>
              </a:rPr>
              <a:t>D’un point de vue pratique, le caractère insoluble de problèmes avec la règle et le compas n’est pas clair</a:t>
            </a:r>
          </a:p>
          <a:p>
            <a:r>
              <a:rPr lang="it-IT" altLang="it-IT" noProof="1">
                <a:ea typeface="Times" pitchFamily="2" charset="0"/>
                <a:cs typeface="Times" pitchFamily="2" charset="0"/>
              </a:rPr>
              <a:t>leur caractère théorique insoluble  (Henry, 1993) à l’intérieur d’un certain système de règles correspondant à l’utilisation théorique d’ instruments donnés.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ltLang="it-IT" noProof="1">
              <a:ea typeface="Times" pitchFamily="2" charset="0"/>
              <a:cs typeface="Times"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ltLang="it-IT" noProof="1">
              <a:ea typeface="Times" pitchFamily="2" charset="0"/>
              <a:cs typeface="Times"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altLang="it-IT" noProof="1">
                <a:ea typeface="Times" pitchFamily="2" charset="0"/>
                <a:cs typeface="Times" pitchFamily="2" charset="0"/>
              </a:rPr>
              <a:t>dans l’histoire de la “géométrie”</a:t>
            </a:r>
            <a:r>
              <a:rPr lang="fr-FR" altLang="it-IT" dirty="0">
                <a:ea typeface="Times" pitchFamily="2" charset="0"/>
                <a:cs typeface="Times" pitchFamily="2" charset="0"/>
              </a:rPr>
              <a:t>Les</a:t>
            </a:r>
            <a:r>
              <a:rPr lang="en-GB" altLang="it-IT" dirty="0">
                <a:ea typeface="Times" pitchFamily="2" charset="0"/>
                <a:cs typeface="Times" pitchFamily="2" charset="0"/>
              </a:rPr>
              <a:t> </a:t>
            </a:r>
            <a:r>
              <a:rPr lang="en-GB" altLang="it-IT" noProof="1">
                <a:ea typeface="Times" pitchFamily="2" charset="0"/>
                <a:cs typeface="Times" pitchFamily="2" charset="0"/>
              </a:rPr>
              <a:t>grands problèmes Impossible</a:t>
            </a:r>
            <a:endParaRPr lang="en-GB" altLang="it-IT" sz="1050" noProof="1">
              <a:ea typeface="Times" pitchFamily="2" charset="0"/>
              <a:cs typeface="Times" pitchFamily="2" charset="0"/>
            </a:endParaRPr>
          </a:p>
          <a:p>
            <a:endParaRPr lang="fr-FR" dirty="0"/>
          </a:p>
        </p:txBody>
      </p:sp>
      <p:sp>
        <p:nvSpPr>
          <p:cNvPr id="4" name="Segnaposto numero diapositiva 3"/>
          <p:cNvSpPr>
            <a:spLocks noGrp="1"/>
          </p:cNvSpPr>
          <p:nvPr>
            <p:ph type="sldNum" sz="quarter" idx="5"/>
          </p:nvPr>
        </p:nvSpPr>
        <p:spPr/>
        <p:txBody>
          <a:bodyPr/>
          <a:lstStyle/>
          <a:p>
            <a:fld id="{1442084D-3229-BE43-9805-C3FA52EAE797}" type="slidenum">
              <a:rPr lang="it-IT" smtClean="0"/>
              <a:pPr/>
              <a:t>33</a:t>
            </a:fld>
            <a:endParaRPr lang="it-IT"/>
          </a:p>
        </p:txBody>
      </p:sp>
    </p:spTree>
    <p:extLst>
      <p:ext uri="{BB962C8B-B14F-4D97-AF65-F5344CB8AC3E}">
        <p14:creationId xmlns:p14="http://schemas.microsoft.com/office/powerpoint/2010/main" val="410723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 que je présente ici sont quelques résultats d’expériences d’enseignement qui étudient l’utilisation des </a:t>
            </a:r>
            <a:r>
              <a:rPr lang="fr-FR" sz="1200" kern="1200" dirty="0" err="1">
                <a:solidFill>
                  <a:schemeClr val="tx1"/>
                </a:solidFill>
                <a:effectLst/>
                <a:latin typeface="+mn-lt"/>
                <a:ea typeface="+mn-ea"/>
                <a:cs typeface="+mn-cs"/>
              </a:rPr>
              <a:t>Environments</a:t>
            </a:r>
            <a:r>
              <a:rPr lang="fr-FR" sz="1200" kern="1200" dirty="0">
                <a:solidFill>
                  <a:schemeClr val="tx1"/>
                </a:solidFill>
                <a:effectLst/>
                <a:latin typeface="+mn-lt"/>
                <a:ea typeface="+mn-ea"/>
                <a:cs typeface="+mn-cs"/>
              </a:rPr>
              <a:t> de Géométrie Dynamique pour initier les élèves du secondaire à la preuve et à la démonstration  et, plus en général, conçu avec l'objet/ le but / du développement du sens mathématiques de la preuve et du signifié spécifique de la démonstration .</a:t>
            </a:r>
            <a:r>
              <a:rPr lang="it-IT" dirty="0">
                <a:effectLst/>
              </a:rPr>
              <a:t> </a:t>
            </a:r>
            <a:r>
              <a:rPr lang="fr-FR" sz="1200" kern="1200" dirty="0">
                <a:solidFill>
                  <a:schemeClr val="tx1"/>
                </a:solidFill>
                <a:effectLst/>
                <a:latin typeface="+mn-lt"/>
                <a:ea typeface="+mn-ea"/>
                <a:cs typeface="+mn-cs"/>
              </a:rPr>
              <a:t>Certaines de ces expériences  ont été réalisées par l’auteur, parfois en collaboration avec d’autres collègues. Certains d’entre eux  ont duré des années et ont impliqué différentes classes pendant toute une année scolaire tandis que d’autres étaient plus circonscrits, impliquant des individus ou des paires d’étudiants. Les entretiens visaient à observer en détail les comportements des élèves. En développant cette large base de résultats, mon objectif n’est pas de donner un aperçu de la riche recherche sur la preuve en relation avec les paramètres technologiques, mais d’illustrer les potentiels d’un type spécifique d’environnement logiciel pour favoriser un sens de la preuve et, plus largement, une perspective théorique.</a:t>
            </a:r>
            <a:r>
              <a:rPr lang="it-IT" dirty="0">
                <a:effectLst/>
              </a:rPr>
              <a:t> </a:t>
            </a:r>
            <a:endParaRPr lang="en-US" dirty="0"/>
          </a:p>
          <a:p>
            <a:endParaRPr lang="fr-FR" dirty="0"/>
          </a:p>
        </p:txBody>
      </p:sp>
      <p:sp>
        <p:nvSpPr>
          <p:cNvPr id="4" name="Segnaposto numero diapositiva 3"/>
          <p:cNvSpPr>
            <a:spLocks noGrp="1"/>
          </p:cNvSpPr>
          <p:nvPr>
            <p:ph type="sldNum" sz="quarter" idx="5"/>
          </p:nvPr>
        </p:nvSpPr>
        <p:spPr/>
        <p:txBody>
          <a:bodyPr/>
          <a:lstStyle/>
          <a:p>
            <a:fld id="{1442084D-3229-BE43-9805-C3FA52EAE797}" type="slidenum">
              <a:rPr lang="it-IT" smtClean="0"/>
              <a:pPr/>
              <a:t>3</a:t>
            </a:fld>
            <a:endParaRPr lang="it-IT"/>
          </a:p>
        </p:txBody>
      </p:sp>
    </p:spTree>
    <p:extLst>
      <p:ext uri="{BB962C8B-B14F-4D97-AF65-F5344CB8AC3E}">
        <p14:creationId xmlns:p14="http://schemas.microsoft.com/office/powerpoint/2010/main" val="3031807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L’analisi del potenziale semiotico</a:t>
            </a:r>
            <a:r>
              <a:rPr lang="it-IT" baseline="0" dirty="0"/>
              <a:t> è centrato sull’analisi della nozione di Costruzione Geometrica, un elemento chiave della Geometria Euclidea, un elemento che possiamo considerare alla radice dell’idea di Teoria come prende forma nell’antichità e come per molti aspetti è ancora viva oggigiorno.</a:t>
            </a:r>
          </a:p>
          <a:p>
            <a:endParaRPr lang="it-IT" baseline="0" dirty="0"/>
          </a:p>
          <a:p>
            <a:r>
              <a:rPr lang="fr-FR" sz="1200" kern="1200" dirty="0">
                <a:solidFill>
                  <a:schemeClr val="tx1"/>
                </a:solidFill>
                <a:effectLst/>
                <a:latin typeface="+mn-lt"/>
                <a:ea typeface="+mn-ea"/>
                <a:cs typeface="+mn-cs"/>
              </a:rPr>
              <a:t>L’utilisation de la règle et du compas génère un ensemble d’axiomes définissant le système théorique des Éléments d’Euclide. Pour apprécier le rôle clé joué par les problèmes de construction en géométrie euclidienne, il suffit de se rappeler que la toute première proposition du premier livre des Éléments traite de la construction d’un triangle équilatéral, et que la solution au long problème déroutant de la trisection d’un angle s’est avérée définitivement impossible à résoudre par la règle et le compas.</a:t>
            </a:r>
            <a:r>
              <a:rPr lang="it-IT" dirty="0">
                <a:effectLst/>
              </a:rPr>
              <a:t> </a:t>
            </a:r>
            <a:endParaRPr lang="it-IT" dirty="0"/>
          </a:p>
        </p:txBody>
      </p:sp>
      <p:sp>
        <p:nvSpPr>
          <p:cNvPr id="4" name="Segnaposto numero diapositiva 3"/>
          <p:cNvSpPr>
            <a:spLocks noGrp="1"/>
          </p:cNvSpPr>
          <p:nvPr>
            <p:ph type="sldNum" sz="quarter" idx="10"/>
          </p:nvPr>
        </p:nvSpPr>
        <p:spPr/>
        <p:txBody>
          <a:bodyPr/>
          <a:lstStyle/>
          <a:p>
            <a:fld id="{CF61BCF3-D9AA-CD4A-947F-9DB10EA548D8}" type="slidenum">
              <a:rPr lang="it-IT" smtClean="0"/>
              <a:pPr/>
              <a:t>34</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a:t>Lorsque on </a:t>
            </a:r>
            <a:r>
              <a:rPr lang="fr-FR" dirty="0" err="1"/>
              <a:t>resoude</a:t>
            </a:r>
            <a:r>
              <a:rPr lang="fr-FR" dirty="0"/>
              <a:t> une tâche de construction </a:t>
            </a:r>
          </a:p>
        </p:txBody>
      </p:sp>
      <p:sp>
        <p:nvSpPr>
          <p:cNvPr id="4" name="Segnaposto numero diapositiva 3"/>
          <p:cNvSpPr>
            <a:spLocks noGrp="1"/>
          </p:cNvSpPr>
          <p:nvPr>
            <p:ph type="sldNum" sz="quarter" idx="5"/>
          </p:nvPr>
        </p:nvSpPr>
        <p:spPr/>
        <p:txBody>
          <a:bodyPr/>
          <a:lstStyle/>
          <a:p>
            <a:fld id="{1442084D-3229-BE43-9805-C3FA52EAE797}" type="slidenum">
              <a:rPr lang="it-IT" smtClean="0"/>
              <a:pPr/>
              <a:t>35</a:t>
            </a:fld>
            <a:endParaRPr lang="it-IT"/>
          </a:p>
        </p:txBody>
      </p:sp>
    </p:spTree>
    <p:extLst>
      <p:ext uri="{BB962C8B-B14F-4D97-AF65-F5344CB8AC3E}">
        <p14:creationId xmlns:p14="http://schemas.microsoft.com/office/powerpoint/2010/main" val="665797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a:t>Lorsque on </a:t>
            </a:r>
            <a:r>
              <a:rPr lang="fr-FR" dirty="0" err="1"/>
              <a:t>resoulue</a:t>
            </a:r>
            <a:r>
              <a:rPr lang="fr-FR" dirty="0"/>
              <a:t> une tâche de construction </a:t>
            </a:r>
          </a:p>
        </p:txBody>
      </p:sp>
      <p:sp>
        <p:nvSpPr>
          <p:cNvPr id="4" name="Segnaposto numero diapositiva 3"/>
          <p:cNvSpPr>
            <a:spLocks noGrp="1"/>
          </p:cNvSpPr>
          <p:nvPr>
            <p:ph type="sldNum" sz="quarter" idx="5"/>
          </p:nvPr>
        </p:nvSpPr>
        <p:spPr/>
        <p:txBody>
          <a:bodyPr/>
          <a:lstStyle/>
          <a:p>
            <a:fld id="{1442084D-3229-BE43-9805-C3FA52EAE797}" type="slidenum">
              <a:rPr lang="it-IT" smtClean="0"/>
              <a:pPr/>
              <a:t>36</a:t>
            </a:fld>
            <a:endParaRPr lang="it-IT"/>
          </a:p>
        </p:txBody>
      </p:sp>
    </p:spTree>
    <p:extLst>
      <p:ext uri="{BB962C8B-B14F-4D97-AF65-F5344CB8AC3E}">
        <p14:creationId xmlns:p14="http://schemas.microsoft.com/office/powerpoint/2010/main" val="1753681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6477C-7614-7A44-A9DE-67F1F3A2D7BF}" type="slidenum">
              <a:rPr lang="it-IT"/>
              <a:pPr/>
              <a:t>37</a:t>
            </a:fld>
            <a:endParaRPr lang="it-IT"/>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86380-10F2-1047-99F6-1BEFC3CD52AA}" type="slidenum">
              <a:rPr lang="it-IT"/>
              <a:pPr/>
              <a:t>38</a:t>
            </a:fld>
            <a:endParaRPr lang="it-IT"/>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4D299-D2D5-8B48-BB54-20CA25F1AB81}" type="slidenum">
              <a:rPr lang="it-IT"/>
              <a:pPr/>
              <a:t>39</a:t>
            </a:fld>
            <a:endParaRPr lang="it-IT"/>
          </a:p>
        </p:txBody>
      </p:sp>
      <p:sp>
        <p:nvSpPr>
          <p:cNvPr id="169986" name="Rectangle 2"/>
          <p:cNvSpPr>
            <a:spLocks noGrp="1" noRot="1" noChangeAspect="1" noChangeArrowheads="1"/>
          </p:cNvSpPr>
          <p:nvPr>
            <p:ph type="sldImg"/>
          </p:nvPr>
        </p:nvSpPr>
        <p:spPr bwMode="auto">
          <a:xfrm>
            <a:off x="685800" y="685800"/>
            <a:ext cx="5486400" cy="3429000"/>
          </a:xfrm>
          <a:prstGeom prst="rect">
            <a:avLst/>
          </a:prstGeom>
          <a:solidFill>
            <a:srgbClr val="FFFFFF"/>
          </a:solidFill>
          <a:ln>
            <a:solidFill>
              <a:srgbClr val="000000"/>
            </a:solidFill>
            <a:miter lim="800000"/>
            <a:headEnd/>
            <a:tailEnd/>
          </a:ln>
        </p:spPr>
      </p:sp>
      <p:sp>
        <p:nvSpPr>
          <p:cNvPr id="169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9C2DF-2173-2440-ADEC-A3673AD7F595}" type="slidenum">
              <a:rPr lang="it-IT"/>
              <a:pPr/>
              <a:t>40</a:t>
            </a:fld>
            <a:endParaRPr lang="it-IT"/>
          </a:p>
        </p:txBody>
      </p:sp>
      <p:sp>
        <p:nvSpPr>
          <p:cNvPr id="172034" name="Rectangle 2"/>
          <p:cNvSpPr>
            <a:spLocks noGrp="1" noRot="1" noChangeAspect="1" noChangeArrowheads="1"/>
          </p:cNvSpPr>
          <p:nvPr>
            <p:ph type="sldImg"/>
          </p:nvPr>
        </p:nvSpPr>
        <p:spPr bwMode="auto">
          <a:xfrm>
            <a:off x="685800" y="685800"/>
            <a:ext cx="5486400" cy="3429000"/>
          </a:xfrm>
          <a:prstGeom prst="rect">
            <a:avLst/>
          </a:prstGeom>
          <a:solidFill>
            <a:srgbClr val="FFFFFF"/>
          </a:solidFill>
          <a:ln>
            <a:solidFill>
              <a:srgbClr val="000000"/>
            </a:solidFill>
            <a:miter lim="800000"/>
            <a:headEnd/>
            <a:tailEnd/>
          </a:ln>
        </p:spPr>
      </p:sp>
      <p:sp>
        <p:nvSpPr>
          <p:cNvPr id="172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5"/>
          </p:nvPr>
        </p:nvSpPr>
        <p:spPr/>
        <p:txBody>
          <a:bodyPr/>
          <a:lstStyle/>
          <a:p>
            <a:fld id="{1442084D-3229-BE43-9805-C3FA52EAE797}" type="slidenum">
              <a:rPr lang="it-IT" smtClean="0"/>
              <a:pPr/>
              <a:t>41</a:t>
            </a:fld>
            <a:endParaRPr lang="it-IT"/>
          </a:p>
        </p:txBody>
      </p:sp>
    </p:spTree>
    <p:extLst>
      <p:ext uri="{BB962C8B-B14F-4D97-AF65-F5344CB8AC3E}">
        <p14:creationId xmlns:p14="http://schemas.microsoft.com/office/powerpoint/2010/main" val="1943291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C9754E1F-A871-1F44-8906-1F51FA8B24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pPr>
              <a:spcBef>
                <a:spcPct val="0"/>
              </a:spcBef>
              <a:buFontTx/>
              <a:buNone/>
            </a:pPr>
            <a:fld id="{22D30BB4-C571-F64A-95F7-2854702DB706}" type="slidenum">
              <a:rPr lang="fr-FR" altLang="it-IT" sz="1200"/>
              <a:pPr>
                <a:spcBef>
                  <a:spcPct val="0"/>
                </a:spcBef>
                <a:buFontTx/>
                <a:buNone/>
              </a:pPr>
              <a:t>44</a:t>
            </a:fld>
            <a:endParaRPr lang="fr-FR" altLang="it-IT" sz="1200"/>
          </a:p>
        </p:txBody>
      </p:sp>
      <p:sp>
        <p:nvSpPr>
          <p:cNvPr id="65538" name="Rectangle 2">
            <a:extLst>
              <a:ext uri="{FF2B5EF4-FFF2-40B4-BE49-F238E27FC236}">
                <a16:creationId xmlns:a16="http://schemas.microsoft.com/office/drawing/2014/main" id="{BC8EA7A9-C93B-9E46-9B1E-48973233B2CA}"/>
              </a:ext>
            </a:extLst>
          </p:cNvPr>
          <p:cNvSpPr>
            <a:spLocks noGrp="1" noRot="1" noChangeAspect="1" noChangeArrowheads="1" noTextEdit="1"/>
          </p:cNvSpPr>
          <p:nvPr>
            <p:ph type="sldImg"/>
          </p:nvPr>
        </p:nvSpPr>
        <p:spPr>
          <a:xfrm>
            <a:off x="609600" y="762000"/>
            <a:ext cx="5486400" cy="3429000"/>
          </a:xfrm>
          <a:ln/>
        </p:spPr>
      </p:sp>
      <p:sp>
        <p:nvSpPr>
          <p:cNvPr id="65539" name="Rectangle 3">
            <a:extLst>
              <a:ext uri="{FF2B5EF4-FFF2-40B4-BE49-F238E27FC236}">
                <a16:creationId xmlns:a16="http://schemas.microsoft.com/office/drawing/2014/main" id="{0B15ED12-6438-764B-BD05-7C0A5A51BC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it-IT"/>
              <a:t>Démontrer que la bissectrice d ’un angle par construction est une bissectrice  par critère d ’égalité.</a:t>
            </a:r>
          </a:p>
          <a:p>
            <a:r>
              <a:rPr lang="fr-FR" altLang="it-IT"/>
              <a:t>AB = AC par circonférence</a:t>
            </a:r>
          </a:p>
          <a:p>
            <a:r>
              <a:rPr lang="fr-FR" altLang="it-IT"/>
              <a:t>AO est en commun</a:t>
            </a:r>
          </a:p>
          <a:p>
            <a:r>
              <a:rPr lang="fr-FR" altLang="it-IT"/>
              <a:t>OB = OC par circonférence</a:t>
            </a:r>
          </a:p>
          <a:p>
            <a:r>
              <a:rPr lang="fr-FR" altLang="it-IT"/>
              <a:t>Centres en A et B</a:t>
            </a:r>
          </a:p>
          <a:p>
            <a:r>
              <a:rPr lang="fr-FR" altLang="it-IT"/>
              <a:t>Les deux triangles sont égales par le troisième critère d ’égalité</a:t>
            </a:r>
          </a:p>
          <a:p>
            <a:r>
              <a:rPr lang="fr-FR" altLang="it-IT"/>
              <a:t>( ∆ ABO = ∆ AOC)</a:t>
            </a:r>
          </a:p>
          <a:p>
            <a:r>
              <a:rPr lang="fr-FR" altLang="it-IT"/>
              <a:t>Cotés égaux  correspondent aux angles  égaux et donc</a:t>
            </a:r>
          </a:p>
          <a:p>
            <a:r>
              <a:rPr lang="fr-FR" altLang="it-IT"/>
              <a:t>&lt; OAC =  &lt; BAO</a:t>
            </a:r>
          </a:p>
          <a:p>
            <a:r>
              <a:rPr lang="fr-FR" altLang="it-IT"/>
              <a:t>AO est la bissectrice de BAC</a:t>
            </a:r>
          </a:p>
          <a:p>
            <a:r>
              <a:rPr lang="fr-FR" altLang="it-IT"/>
              <a:t>Comme on voulait démontrer</a:t>
            </a:r>
          </a:p>
        </p:txBody>
      </p:sp>
    </p:spTree>
    <p:extLst>
      <p:ext uri="{BB962C8B-B14F-4D97-AF65-F5344CB8AC3E}">
        <p14:creationId xmlns:p14="http://schemas.microsoft.com/office/powerpoint/2010/main" val="1486854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a:solidFill>
                  <a:schemeClr val="tx1"/>
                </a:solidFill>
                <a:latin typeface="+mn-lt"/>
                <a:ea typeface="+mn-ea"/>
                <a:cs typeface="+mn-cs"/>
              </a:rPr>
              <a:t>E' possibile avanzare l'ipotesi che</a:t>
            </a:r>
          </a:p>
          <a:p>
            <a:r>
              <a:rPr lang="it-IT" sz="1200" kern="1200" dirty="0" err="1">
                <a:solidFill>
                  <a:schemeClr val="tx1"/>
                </a:solidFill>
                <a:latin typeface="+mn-lt"/>
                <a:ea typeface="+mn-ea"/>
                <a:cs typeface="+mn-cs"/>
              </a:rPr>
              <a:t> </a:t>
            </a:r>
            <a:endParaRPr lang="it-IT" sz="1200" kern="1200" dirty="0">
              <a:solidFill>
                <a:schemeClr val="tx1"/>
              </a:solidFill>
              <a:latin typeface="+mn-lt"/>
              <a:ea typeface="+mn-ea"/>
              <a:cs typeface="+mn-cs"/>
            </a:endParaRPr>
          </a:p>
          <a:p>
            <a:r>
              <a:rPr lang="it-IT" sz="1200" kern="1200" dirty="0">
                <a:solidFill>
                  <a:schemeClr val="tx1"/>
                </a:solidFill>
                <a:latin typeface="+mn-lt"/>
                <a:ea typeface="+mn-ea"/>
                <a:cs typeface="+mn-cs"/>
              </a:rPr>
              <a:t>	* un primo significato di dimostrazione possa emergere in relazione alle giustificazioni di costruzioni secondo regole precise di costruibilità. </a:t>
            </a:r>
          </a:p>
          <a:p>
            <a:r>
              <a:rPr lang="it-IT" sz="1200" kern="1200" dirty="0">
                <a:solidFill>
                  <a:schemeClr val="tx1"/>
                </a:solidFill>
                <a:latin typeface="+mn-lt"/>
                <a:ea typeface="+mn-ea"/>
                <a:cs typeface="+mn-cs"/>
              </a:rPr>
              <a:t> </a:t>
            </a:r>
          </a:p>
          <a:p>
            <a:r>
              <a:rPr lang="it-IT" sz="1200" kern="1200" dirty="0">
                <a:solidFill>
                  <a:schemeClr val="tx1"/>
                </a:solidFill>
                <a:latin typeface="+mn-lt"/>
                <a:ea typeface="+mn-ea"/>
                <a:cs typeface="+mn-cs"/>
              </a:rPr>
              <a:t>Questo significato apre la strada  ad una concezione più ampia di giustificazione introducendo al significato teorico di dimostrazione.</a:t>
            </a:r>
          </a:p>
          <a:p>
            <a:r>
              <a:rPr lang="it-IT" sz="1200" kern="1200" dirty="0">
                <a:solidFill>
                  <a:schemeClr val="tx1"/>
                </a:solidFill>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CF61BCF3-D9AA-CD4A-947F-9DB10EA548D8}" type="slidenum">
              <a:rPr lang="it-IT" smtClean="0"/>
              <a:pPr/>
              <a:t>45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200" kern="1200" dirty="0">
                <a:solidFill>
                  <a:schemeClr val="tx1"/>
                </a:solidFill>
                <a:effectLst/>
                <a:latin typeface="+mn-lt"/>
                <a:ea typeface="+mn-ea"/>
                <a:cs typeface="+mn-cs"/>
              </a:rPr>
              <a:t>Ce que je présente ici sont quelques résultats d’expériences d’enseignement qui étudient l’utilisation des Environnements de Géométrie Dynamique pour initier les élèves du secondaire à la preuve et à la démonstration  et, plus en général, conçu avec l'objet/ le but / du développement du sens mathématiques de la preuve et du signifié spécifique de la démonstration .</a:t>
            </a:r>
            <a:r>
              <a:rPr lang="it-IT" dirty="0">
                <a:effectLst/>
              </a:rPr>
              <a:t> </a:t>
            </a:r>
            <a:r>
              <a:rPr lang="fr-FR" sz="1200" kern="1200" dirty="0">
                <a:solidFill>
                  <a:schemeClr val="tx1"/>
                </a:solidFill>
                <a:effectLst/>
                <a:latin typeface="+mn-lt"/>
                <a:ea typeface="+mn-ea"/>
                <a:cs typeface="+mn-cs"/>
              </a:rPr>
              <a:t>Certaines de ces expériences  ont été réalisées par l’auteur, parfois en collaboration avec d’autres collègues. Certains d’entre eux  ont duré des années et ont impliqué différentes classes pendant toute une année scolaire tandis que d’autres étaient plus circonscrits, impliquant des individus ou des paires d’étudiants. Les entretiens visaient à observer en détail les comportements des élèves. En développant cette large base de résultats, mon objectif n’est pas de donner un aperçu de la riche recherche sur la preuve en relation avec les paramètres technologiques, mais d’illustrer les potentiels d’un type spécifique d’environnement logiciel pour favoriser un sens de la preuve et, plus largement, une perspective théorique.</a:t>
            </a:r>
            <a:r>
              <a:rPr lang="it-IT" dirty="0">
                <a:effectLst/>
              </a:rPr>
              <a:t> </a:t>
            </a:r>
            <a:endParaRPr lang="en-US" dirty="0"/>
          </a:p>
        </p:txBody>
      </p:sp>
      <p:sp>
        <p:nvSpPr>
          <p:cNvPr id="4" name="Segnaposto numero diapositiva 3"/>
          <p:cNvSpPr>
            <a:spLocks noGrp="1"/>
          </p:cNvSpPr>
          <p:nvPr>
            <p:ph type="sldNum" sz="quarter" idx="5"/>
          </p:nvPr>
        </p:nvSpPr>
        <p:spPr/>
        <p:txBody>
          <a:bodyPr/>
          <a:lstStyle/>
          <a:p>
            <a:fld id="{1442084D-3229-BE43-9805-C3FA52EAE797}" type="slidenum">
              <a:rPr lang="it-IT" smtClean="0"/>
              <a:pPr/>
              <a:t>4</a:t>
            </a:fld>
            <a:endParaRPr lang="it-IT"/>
          </a:p>
        </p:txBody>
      </p:sp>
    </p:spTree>
    <p:extLst>
      <p:ext uri="{BB962C8B-B14F-4D97-AF65-F5344CB8AC3E}">
        <p14:creationId xmlns:p14="http://schemas.microsoft.com/office/powerpoint/2010/main" val="4111963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6EE870-E97B-FA43-87E0-6B379434FEA8}" type="slidenum">
              <a:rPr lang="it-IT"/>
              <a:pPr/>
              <a:t>46</a:t>
            </a:fld>
            <a:endParaRPr lang="it-IT"/>
          </a:p>
        </p:txBody>
      </p:sp>
      <p:sp>
        <p:nvSpPr>
          <p:cNvPr id="207874" name="Rectangle 2"/>
          <p:cNvSpPr>
            <a:spLocks noGrp="1" noRot="1" noChangeAspect="1" noChangeArrowheads="1"/>
          </p:cNvSpPr>
          <p:nvPr>
            <p:ph type="sldImg"/>
          </p:nvPr>
        </p:nvSpPr>
        <p:spPr bwMode="auto">
          <a:xfrm>
            <a:off x="685800" y="685800"/>
            <a:ext cx="5486400" cy="3429000"/>
          </a:xfrm>
          <a:prstGeom prst="rect">
            <a:avLst/>
          </a:prstGeom>
          <a:solidFill>
            <a:srgbClr val="FFFFFF"/>
          </a:solidFill>
          <a:ln>
            <a:solidFill>
              <a:srgbClr val="000000"/>
            </a:solidFill>
            <a:miter lim="800000"/>
            <a:headEnd/>
            <a:tailEnd/>
          </a:ln>
        </p:spPr>
      </p:sp>
      <p:sp>
        <p:nvSpPr>
          <p:cNvPr id="207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r>
              <a:rPr lang="it-IT" sz="2800" dirty="0"/>
              <a:t>i significati costruiti possano essere elaborati ed ulteriormente sviluppati facendo uso di particolari elementi del mondo di Cabri e della loro potenzialità di evocare ad un tempo esperienze vissute e conoscenze matematiche costruite. </a:t>
            </a:r>
          </a:p>
          <a:p>
            <a:endParaRPr lang="it-IT"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064A02-7456-E44E-A8D9-8DFDCC9C7C4E}" type="slidenum">
              <a:rPr lang="it-IT"/>
              <a:pPr/>
              <a:t>47</a:t>
            </a:fld>
            <a:endParaRPr lang="it-IT"/>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0808F-C741-7947-9D44-EB1676987201}" type="slidenum">
              <a:rPr lang="it-IT"/>
              <a:pPr/>
              <a:t>48</a:t>
            </a:fld>
            <a:endParaRPr lang="it-IT"/>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val="3476452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a:extLst>
              <a:ext uri="{FF2B5EF4-FFF2-40B4-BE49-F238E27FC236}">
                <a16:creationId xmlns:a16="http://schemas.microsoft.com/office/drawing/2014/main" id="{6231A361-C8FE-7549-926D-A7FCF2225913}"/>
              </a:ext>
            </a:extLst>
          </p:cNvPr>
          <p:cNvSpPr>
            <a:spLocks noGrp="1" noRot="1" noChangeAspect="1" noTextEdit="1"/>
          </p:cNvSpPr>
          <p:nvPr>
            <p:ph type="sldImg"/>
          </p:nvPr>
        </p:nvSpPr>
        <p:spPr>
          <a:ln/>
        </p:spPr>
      </p:sp>
      <p:sp>
        <p:nvSpPr>
          <p:cNvPr id="166914" name="Notes Placeholder 2">
            <a:extLst>
              <a:ext uri="{FF2B5EF4-FFF2-40B4-BE49-F238E27FC236}">
                <a16:creationId xmlns:a16="http://schemas.microsoft.com/office/drawing/2014/main" id="{A607C59D-04F9-CC4B-BE02-0BDBD43CE7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it-IT" altLang="it-IT" dirty="0">
              <a:latin typeface="Arial" panose="020B0604020202020204" pitchFamily="34" charset="0"/>
              <a:ea typeface="ＭＳ Ｐゴシック" panose="020B0600070205080204" pitchFamily="34" charset="-128"/>
            </a:endParaRPr>
          </a:p>
        </p:txBody>
      </p:sp>
      <p:sp>
        <p:nvSpPr>
          <p:cNvPr id="166915" name="Slide Number Placeholder 3">
            <a:extLst>
              <a:ext uri="{FF2B5EF4-FFF2-40B4-BE49-F238E27FC236}">
                <a16:creationId xmlns:a16="http://schemas.microsoft.com/office/drawing/2014/main" id="{7EB8575F-3232-4645-951D-C3E3BCD161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Arial" panose="020B0604020202020204" pitchFamily="34" charset="0"/>
                <a:ea typeface="ＭＳ Ｐゴシック" panose="020B0600070205080204" pitchFamily="34" charset="-128"/>
              </a:defRPr>
            </a:lvl1pPr>
            <a:lvl2pPr marL="742950" indent="-285750">
              <a:defRPr sz="2400">
                <a:solidFill>
                  <a:schemeClr val="bg2"/>
                </a:solidFill>
                <a:latin typeface="Arial" panose="020B0604020202020204" pitchFamily="34" charset="0"/>
                <a:ea typeface="ＭＳ Ｐゴシック" panose="020B0600070205080204" pitchFamily="34" charset="-128"/>
              </a:defRPr>
            </a:lvl2pPr>
            <a:lvl3pPr marL="1143000" indent="-228600">
              <a:defRPr sz="2400">
                <a:solidFill>
                  <a:schemeClr val="bg2"/>
                </a:solidFill>
                <a:latin typeface="Arial" panose="020B0604020202020204" pitchFamily="34" charset="0"/>
                <a:ea typeface="ＭＳ Ｐゴシック" panose="020B0600070205080204" pitchFamily="34" charset="-128"/>
              </a:defRPr>
            </a:lvl3pPr>
            <a:lvl4pPr marL="1600200" indent="-228600">
              <a:defRPr sz="2400">
                <a:solidFill>
                  <a:schemeClr val="bg2"/>
                </a:solidFill>
                <a:latin typeface="Arial" panose="020B0604020202020204" pitchFamily="34" charset="0"/>
                <a:ea typeface="ＭＳ Ｐゴシック" panose="020B0600070205080204" pitchFamily="34" charset="-128"/>
              </a:defRPr>
            </a:lvl4pPr>
            <a:lvl5pPr marL="2057400" indent="-228600">
              <a:defRPr sz="2400">
                <a:solidFill>
                  <a:schemeClr val="bg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2"/>
                </a:solidFill>
                <a:latin typeface="Arial" panose="020B0604020202020204" pitchFamily="34" charset="0"/>
                <a:ea typeface="ＭＳ Ｐゴシック" panose="020B0600070205080204" pitchFamily="34" charset="-128"/>
              </a:defRPr>
            </a:lvl9pPr>
          </a:lstStyle>
          <a:p>
            <a:fld id="{51AB4362-90E9-A54E-B068-16724FBBE3E1}" type="slidenum">
              <a:rPr lang="en-US" altLang="it-IT" sz="1200">
                <a:solidFill>
                  <a:schemeClr val="tx1"/>
                </a:solidFill>
              </a:rPr>
              <a:pPr/>
              <a:t>49</a:t>
            </a:fld>
            <a:endParaRPr lang="en-US" altLang="it-IT" sz="1200">
              <a:solidFill>
                <a:schemeClr val="tx1"/>
              </a:solidFill>
            </a:endParaRPr>
          </a:p>
        </p:txBody>
      </p:sp>
    </p:spTree>
    <p:extLst>
      <p:ext uri="{BB962C8B-B14F-4D97-AF65-F5344CB8AC3E}">
        <p14:creationId xmlns:p14="http://schemas.microsoft.com/office/powerpoint/2010/main" val="366325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altLang="it-IT" sz="1200" dirty="0"/>
              <a:t> (</a:t>
            </a:r>
            <a:r>
              <a:rPr lang="en-GB" altLang="it-IT" sz="1200" dirty="0" err="1"/>
              <a:t>Mariotti</a:t>
            </a:r>
            <a:r>
              <a:rPr lang="en-GB" altLang="it-IT" sz="1200" dirty="0"/>
              <a:t>, 2000)</a:t>
            </a:r>
            <a:endParaRPr lang="en-US" dirty="0"/>
          </a:p>
        </p:txBody>
      </p:sp>
      <p:sp>
        <p:nvSpPr>
          <p:cNvPr id="4" name="Segnaposto numero diapositiva 3"/>
          <p:cNvSpPr>
            <a:spLocks noGrp="1"/>
          </p:cNvSpPr>
          <p:nvPr>
            <p:ph type="sldNum" sz="quarter" idx="5"/>
          </p:nvPr>
        </p:nvSpPr>
        <p:spPr/>
        <p:txBody>
          <a:bodyPr/>
          <a:lstStyle/>
          <a:p>
            <a:fld id="{1442084D-3229-BE43-9805-C3FA52EAE797}" type="slidenum">
              <a:rPr lang="it-IT" smtClean="0"/>
              <a:pPr/>
              <a:t>8</a:t>
            </a:fld>
            <a:endParaRPr lang="it-IT"/>
          </a:p>
        </p:txBody>
      </p:sp>
    </p:spTree>
    <p:extLst>
      <p:ext uri="{BB962C8B-B14F-4D97-AF65-F5344CB8AC3E}">
        <p14:creationId xmlns:p14="http://schemas.microsoft.com/office/powerpoint/2010/main" val="21640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200" kern="1200" dirty="0">
                <a:solidFill>
                  <a:schemeClr val="tx1"/>
                </a:solidFill>
                <a:effectLst/>
                <a:latin typeface="+mn-lt"/>
                <a:ea typeface="+mn-ea"/>
                <a:cs typeface="+mn-cs"/>
              </a:rPr>
              <a:t>En résumé, la question didactique de la preuve demande de résoudre le conflit potentiel entre les deux fonctions principales de la preuve : valider théoriquement, et expliquer pourquoi. Cela signifie que pour aborder la question, il faut développer une intervention pédagogique/didactique qui puisse permettre aux étudiants de développer un relation de </a:t>
            </a:r>
            <a:r>
              <a:rPr lang="fr-FR" sz="1200" i="1" kern="1200" dirty="0">
                <a:solidFill>
                  <a:schemeClr val="tx1"/>
                </a:solidFill>
                <a:effectLst/>
                <a:latin typeface="+mn-lt"/>
                <a:ea typeface="+mn-ea"/>
                <a:cs typeface="+mn-cs"/>
              </a:rPr>
              <a:t>signification cohérent</a:t>
            </a:r>
            <a:r>
              <a:rPr lang="fr-FR" sz="1200" kern="1200" dirty="0">
                <a:solidFill>
                  <a:schemeClr val="tx1"/>
                </a:solidFill>
                <a:effectLst/>
                <a:latin typeface="+mn-lt"/>
                <a:ea typeface="+mn-ea"/>
                <a:cs typeface="+mn-cs"/>
              </a:rPr>
              <a:t> entre la notion d’argumentation et celle de démonstration</a:t>
            </a:r>
            <a:r>
              <a:rPr lang="it-IT" dirty="0">
                <a:effectLst/>
              </a:rPr>
              <a:t> </a:t>
            </a:r>
            <a:endParaRPr lang="fr-FR" dirty="0"/>
          </a:p>
        </p:txBody>
      </p:sp>
      <p:sp>
        <p:nvSpPr>
          <p:cNvPr id="4" name="Segnaposto numero diapositiva 3"/>
          <p:cNvSpPr>
            <a:spLocks noGrp="1"/>
          </p:cNvSpPr>
          <p:nvPr>
            <p:ph type="sldNum" sz="quarter" idx="5"/>
          </p:nvPr>
        </p:nvSpPr>
        <p:spPr/>
        <p:txBody>
          <a:bodyPr/>
          <a:lstStyle/>
          <a:p>
            <a:fld id="{1442084D-3229-BE43-9805-C3FA52EAE797}" type="slidenum">
              <a:rPr lang="it-IT" smtClean="0"/>
              <a:pPr/>
              <a:t>9</a:t>
            </a:fld>
            <a:endParaRPr lang="it-IT"/>
          </a:p>
        </p:txBody>
      </p:sp>
    </p:spTree>
    <p:extLst>
      <p:ext uri="{BB962C8B-B14F-4D97-AF65-F5344CB8AC3E}">
        <p14:creationId xmlns:p14="http://schemas.microsoft.com/office/powerpoint/2010/main" val="204078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terme preuve est souvent utilisé, à la fois dans la littérature actuelle en didactique de Mathématique et dans la pratique scolaire, soit dans la classe soit dans les manuels, sans aucune référence claire aux autres éléments clés qui sont impliqués: l'</a:t>
            </a:r>
            <a:r>
              <a:rPr lang="fr-FR" sz="1200" i="1" kern="1200" dirty="0">
                <a:solidFill>
                  <a:schemeClr val="tx1"/>
                </a:solidFill>
                <a:effectLst/>
                <a:latin typeface="+mn-lt"/>
                <a:ea typeface="+mn-ea"/>
                <a:cs typeface="+mn-cs"/>
              </a:rPr>
              <a:t>énoncé</a:t>
            </a:r>
            <a:r>
              <a:rPr lang="fr-FR" sz="1200" kern="1200" dirty="0">
                <a:solidFill>
                  <a:schemeClr val="tx1"/>
                </a:solidFill>
                <a:effectLst/>
                <a:latin typeface="+mn-lt"/>
                <a:ea typeface="+mn-ea"/>
                <a:cs typeface="+mn-cs"/>
              </a:rPr>
              <a:t> qui on va à valider e la </a:t>
            </a:r>
            <a:r>
              <a:rPr lang="fr-FR" sz="1200" i="1" kern="1200" dirty="0">
                <a:solidFill>
                  <a:schemeClr val="tx1"/>
                </a:solidFill>
                <a:effectLst/>
                <a:latin typeface="+mn-lt"/>
                <a:ea typeface="+mn-ea"/>
                <a:cs typeface="+mn-cs"/>
              </a:rPr>
              <a:t>théorie</a:t>
            </a:r>
            <a:r>
              <a:rPr lang="fr-FR" sz="1200" kern="1200" dirty="0">
                <a:solidFill>
                  <a:schemeClr val="tx1"/>
                </a:solidFill>
                <a:effectLst/>
                <a:latin typeface="+mn-lt"/>
                <a:ea typeface="+mn-ea"/>
                <a:cs typeface="+mn-cs"/>
              </a:rPr>
              <a:t> dans laquelle la validation va se développer. En effet, si l'objective d'une démonstration consiste à valider un énoncé dans une théorie, comment peut-on comprendre le sens d'une démonstration sans la lier explicitement à l’idée de </a:t>
            </a:r>
            <a:r>
              <a:rPr lang="fr-FR" sz="1200" i="1" kern="1200" dirty="0">
                <a:solidFill>
                  <a:schemeClr val="tx1"/>
                </a:solidFill>
                <a:effectLst/>
                <a:latin typeface="+mn-lt"/>
                <a:ea typeface="+mn-ea"/>
                <a:cs typeface="+mn-cs"/>
              </a:rPr>
              <a:t>théorie</a:t>
            </a:r>
            <a:r>
              <a:rPr lang="fr-FR" sz="1200" kern="1200" dirty="0">
                <a:solidFill>
                  <a:schemeClr val="tx1"/>
                </a:solidFill>
                <a:effectLst/>
                <a:latin typeface="+mn-lt"/>
                <a:ea typeface="+mn-ea"/>
                <a:cs typeface="+mn-cs"/>
              </a:rPr>
              <a:t>– à la fois le système théorique défini par les axiomes, les définitions et les théorèmes déjà démontrés, et le système métathéorique des règles d’inférence énonçant ce que l’on entend par dérivée </a:t>
            </a:r>
            <a:r>
              <a:rPr lang="fr-FR" sz="1200" i="1" kern="1200" dirty="0">
                <a:solidFill>
                  <a:schemeClr val="tx1"/>
                </a:solidFill>
                <a:effectLst/>
                <a:latin typeface="+mn-lt"/>
                <a:ea typeface="+mn-ea"/>
                <a:cs typeface="+mn-cs"/>
              </a:rPr>
              <a:t>logiquement.</a:t>
            </a:r>
            <a:r>
              <a:rPr lang="fr-FR"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5"/>
          </p:nvPr>
        </p:nvSpPr>
        <p:spPr/>
        <p:txBody>
          <a:bodyPr/>
          <a:lstStyle/>
          <a:p>
            <a:fld id="{1442084D-3229-BE43-9805-C3FA52EAE797}" type="slidenum">
              <a:rPr lang="it-IT" smtClean="0"/>
              <a:pPr/>
              <a:t>10</a:t>
            </a:fld>
            <a:endParaRPr lang="it-IT"/>
          </a:p>
        </p:txBody>
      </p:sp>
    </p:spTree>
    <p:extLst>
      <p:ext uri="{BB962C8B-B14F-4D97-AF65-F5344CB8AC3E}">
        <p14:creationId xmlns:p14="http://schemas.microsoft.com/office/powerpoint/2010/main" val="280685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CCE2F7-905D-0A41-8EFE-6E36717C362B}"/>
              </a:ext>
            </a:extLst>
          </p:cNvPr>
          <p:cNvSpPr>
            <a:spLocks noGrp="1" noChangeArrowheads="1"/>
          </p:cNvSpPr>
          <p:nvPr>
            <p:ph type="sldNum" sz="quarter" idx="5"/>
          </p:nvPr>
        </p:nvSpPr>
        <p:spPr>
          <a:ln/>
        </p:spPr>
        <p:txBody>
          <a:bodyPr/>
          <a:lstStyle/>
          <a:p>
            <a:fld id="{F03B4FE8-4913-8C49-9B20-7A68A4AC3170}" type="slidenum">
              <a:rPr lang="fr-FR" altLang="it-IT"/>
              <a:pPr/>
              <a:t>11</a:t>
            </a:fld>
            <a:endParaRPr lang="fr-FR" altLang="it-IT"/>
          </a:p>
        </p:txBody>
      </p:sp>
      <p:sp>
        <p:nvSpPr>
          <p:cNvPr id="107522" name="Rectangle 2">
            <a:extLst>
              <a:ext uri="{FF2B5EF4-FFF2-40B4-BE49-F238E27FC236}">
                <a16:creationId xmlns:a16="http://schemas.microsoft.com/office/drawing/2014/main" id="{A47B6B6A-86EE-0B4F-8090-7B3E72881433}"/>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12822D94-CB88-CB47-8D13-411D66F45DF7}"/>
              </a:ext>
            </a:extLst>
          </p:cNvPr>
          <p:cNvSpPr>
            <a:spLocks noGrp="1" noChangeArrowheads="1"/>
          </p:cNvSpPr>
          <p:nvPr>
            <p:ph type="body" idx="1"/>
          </p:nvPr>
        </p:nvSpPr>
        <p:spPr/>
        <p:txBody>
          <a:bodyPr/>
          <a:lstStyle/>
          <a:p>
            <a:endParaRPr lang="fr-FR" alt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CCE2F7-905D-0A41-8EFE-6E36717C362B}"/>
              </a:ext>
            </a:extLst>
          </p:cNvPr>
          <p:cNvSpPr>
            <a:spLocks noGrp="1" noChangeArrowheads="1"/>
          </p:cNvSpPr>
          <p:nvPr>
            <p:ph type="sldNum" sz="quarter" idx="5"/>
          </p:nvPr>
        </p:nvSpPr>
        <p:spPr>
          <a:ln/>
        </p:spPr>
        <p:txBody>
          <a:bodyPr/>
          <a:lstStyle/>
          <a:p>
            <a:fld id="{F03B4FE8-4913-8C49-9B20-7A68A4AC3170}" type="slidenum">
              <a:rPr lang="fr-FR" altLang="it-IT"/>
              <a:pPr/>
              <a:t>12</a:t>
            </a:fld>
            <a:endParaRPr lang="fr-FR" altLang="it-IT"/>
          </a:p>
        </p:txBody>
      </p:sp>
      <p:sp>
        <p:nvSpPr>
          <p:cNvPr id="107522" name="Rectangle 2">
            <a:extLst>
              <a:ext uri="{FF2B5EF4-FFF2-40B4-BE49-F238E27FC236}">
                <a16:creationId xmlns:a16="http://schemas.microsoft.com/office/drawing/2014/main" id="{A47B6B6A-86EE-0B4F-8090-7B3E72881433}"/>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12822D94-CB88-CB47-8D13-411D66F45DF7}"/>
              </a:ext>
            </a:extLst>
          </p:cNvPr>
          <p:cNvSpPr>
            <a:spLocks noGrp="1" noChangeArrowheads="1"/>
          </p:cNvSpPr>
          <p:nvPr>
            <p:ph type="body" idx="1"/>
          </p:nvPr>
        </p:nvSpPr>
        <p:spPr/>
        <p:txBody>
          <a:bodyPr/>
          <a:lstStyle/>
          <a:p>
            <a:endParaRPr lang="fr-FR" altLang="it-IT" dirty="0"/>
          </a:p>
        </p:txBody>
      </p:sp>
    </p:spTree>
    <p:extLst>
      <p:ext uri="{BB962C8B-B14F-4D97-AF65-F5344CB8AC3E}">
        <p14:creationId xmlns:p14="http://schemas.microsoft.com/office/powerpoint/2010/main" val="4270108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775355"/>
            <a:ext cx="7772400" cy="1225021"/>
          </a:xfrm>
        </p:spPr>
        <p:txBody>
          <a:bodyPr/>
          <a:lstStyle/>
          <a:p>
            <a:r>
              <a:rPr lang="it-IT"/>
              <a:t>Fare clic per modificare stile</a:t>
            </a:r>
          </a:p>
        </p:txBody>
      </p:sp>
      <p:sp>
        <p:nvSpPr>
          <p:cNvPr id="3" name="Sottotitol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2783153-D2BA-6F4E-80E8-F0CEB1062371}" type="datetimeFigureOut">
              <a:rPr lang="it-IT" smtClean="0"/>
              <a:pPr/>
              <a:t>10/06/22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1666900-796A-9A45-8741-0685AFF8058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2783153-D2BA-6F4E-80E8-F0CEB1062371}" type="datetimeFigureOut">
              <a:rPr lang="it-IT" smtClean="0"/>
              <a:pPr/>
              <a:t>10/06/22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1666900-796A-9A45-8741-0685AFF8058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28865"/>
            <a:ext cx="2057400" cy="4876271"/>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28865"/>
            <a:ext cx="6019800" cy="487627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2783153-D2BA-6F4E-80E8-F0CEB1062371}" type="datetimeFigureOut">
              <a:rPr lang="it-IT" smtClean="0"/>
              <a:pPr/>
              <a:t>10/06/22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1666900-796A-9A45-8741-0685AFF80585}"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508000"/>
            <a:ext cx="7772400" cy="952500"/>
          </a:xfrm>
        </p:spPr>
        <p:txBody>
          <a:bodyPr/>
          <a:lstStyle/>
          <a:p>
            <a:r>
              <a:rPr lang="it-IT"/>
              <a:t>Fare clic per modificare stile</a:t>
            </a:r>
          </a:p>
        </p:txBody>
      </p:sp>
      <p:sp>
        <p:nvSpPr>
          <p:cNvPr id="3" name="Segnaposto testo 2"/>
          <p:cNvSpPr>
            <a:spLocks noGrp="1"/>
          </p:cNvSpPr>
          <p:nvPr>
            <p:ph type="body" sz="half" idx="1"/>
          </p:nvPr>
        </p:nvSpPr>
        <p:spPr>
          <a:xfrm>
            <a:off x="685800" y="1651000"/>
            <a:ext cx="3810000" cy="3429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lipArt 3"/>
          <p:cNvSpPr>
            <a:spLocks noGrp="1"/>
          </p:cNvSpPr>
          <p:nvPr>
            <p:ph type="clipArt" sz="half" idx="2"/>
          </p:nvPr>
        </p:nvSpPr>
        <p:spPr>
          <a:xfrm>
            <a:off x="4648200" y="1651000"/>
            <a:ext cx="3810000" cy="3429000"/>
          </a:xfrm>
        </p:spPr>
        <p:txBody>
          <a:bodyPr/>
          <a:lstStyle/>
          <a:p>
            <a:endParaRPr lang="it-IT"/>
          </a:p>
        </p:txBody>
      </p:sp>
      <p:sp>
        <p:nvSpPr>
          <p:cNvPr id="5" name="Segnaposto data 4"/>
          <p:cNvSpPr>
            <a:spLocks noGrp="1"/>
          </p:cNvSpPr>
          <p:nvPr>
            <p:ph type="dt" sz="half" idx="10"/>
          </p:nvPr>
        </p:nvSpPr>
        <p:spPr>
          <a:xfrm>
            <a:off x="685800" y="5207000"/>
            <a:ext cx="1905000" cy="381000"/>
          </a:xfrm>
        </p:spPr>
        <p:txBody>
          <a:bodyPr/>
          <a:lstStyle>
            <a:lvl1pPr>
              <a:defRPr smtClean="0"/>
            </a:lvl1pPr>
          </a:lstStyle>
          <a:p>
            <a:fld id="{EB997491-11F4-FC47-97A3-10178C00A061}" type="datetime1">
              <a:rPr lang="it-IT" smtClean="0"/>
              <a:pPr/>
              <a:t>10/06/22</a:t>
            </a:fld>
            <a:endParaRPr lang="en-US"/>
          </a:p>
        </p:txBody>
      </p:sp>
      <p:sp>
        <p:nvSpPr>
          <p:cNvPr id="6" name="Segnaposto piè di pagina 5"/>
          <p:cNvSpPr>
            <a:spLocks noGrp="1"/>
          </p:cNvSpPr>
          <p:nvPr>
            <p:ph type="ftr" sz="quarter" idx="11"/>
          </p:nvPr>
        </p:nvSpPr>
        <p:spPr>
          <a:xfrm>
            <a:off x="3124200" y="5207000"/>
            <a:ext cx="2895600" cy="381000"/>
          </a:xfrm>
        </p:spPr>
        <p:txBody>
          <a:bodyPr/>
          <a:lstStyle>
            <a:lvl1pPr>
              <a:defRPr smtClean="0"/>
            </a:lvl1pPr>
          </a:lstStyle>
          <a:p>
            <a:endParaRPr lang="en-US"/>
          </a:p>
        </p:txBody>
      </p:sp>
      <p:sp>
        <p:nvSpPr>
          <p:cNvPr id="7" name="Segnaposto numero diapositiva 6"/>
          <p:cNvSpPr>
            <a:spLocks noGrp="1"/>
          </p:cNvSpPr>
          <p:nvPr>
            <p:ph type="sldNum" sz="quarter" idx="12"/>
          </p:nvPr>
        </p:nvSpPr>
        <p:spPr>
          <a:xfrm>
            <a:off x="6553200" y="5207000"/>
            <a:ext cx="1905000" cy="381000"/>
          </a:xfrm>
          <a:prstGeom prst="rect">
            <a:avLst/>
          </a:prstGeom>
        </p:spPr>
        <p:txBody>
          <a:bodyPr/>
          <a:lstStyle>
            <a:lvl1pPr>
              <a:defRPr smtClean="0"/>
            </a:lvl1pPr>
          </a:lstStyle>
          <a:p>
            <a:fld id="{7F7700CF-03D4-9346-BF05-9CFF4814990D}" type="slidenum">
              <a:rPr lang="en-US"/>
              <a:pPr/>
              <a:t>‹N›</a:t>
            </a:fld>
            <a:endParaRPr lang="en-US"/>
          </a:p>
        </p:txBody>
      </p:sp>
    </p:spTree>
    <p:extLst>
      <p:ext uri="{BB962C8B-B14F-4D97-AF65-F5344CB8AC3E}">
        <p14:creationId xmlns:p14="http://schemas.microsoft.com/office/powerpoint/2010/main" val="24314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2783153-D2BA-6F4E-80E8-F0CEB1062371}" type="datetimeFigureOut">
              <a:rPr lang="it-IT" smtClean="0"/>
              <a:pPr/>
              <a:t>10/06/22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1666900-796A-9A45-8741-0685AFF8058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672417"/>
            <a:ext cx="7772400" cy="1135063"/>
          </a:xfrm>
        </p:spPr>
        <p:txBody>
          <a:bodyPr anchor="t"/>
          <a:lstStyle>
            <a:lvl1pPr algn="l">
              <a:defRPr sz="3333" b="1" cap="all"/>
            </a:lvl1pPr>
          </a:lstStyle>
          <a:p>
            <a:r>
              <a:rPr lang="it-IT"/>
              <a:t>Fare clic per modificare stile</a:t>
            </a:r>
          </a:p>
        </p:txBody>
      </p:sp>
      <p:sp>
        <p:nvSpPr>
          <p:cNvPr id="3" name="Segnaposto testo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D2783153-D2BA-6F4E-80E8-F0CEB1062371}" type="datetimeFigureOut">
              <a:rPr lang="it-IT" smtClean="0"/>
              <a:pPr/>
              <a:t>10/06/22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1666900-796A-9A45-8741-0685AFF8058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2783153-D2BA-6F4E-80E8-F0CEB1062371}" type="datetimeFigureOut">
              <a:rPr lang="it-IT" smtClean="0"/>
              <a:pPr/>
              <a:t>10/06/22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1666900-796A-9A45-8741-0685AFF8058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it-IT"/>
              <a:t>Fare clic per modificare gli stili del testo dello schema</a:t>
            </a:r>
          </a:p>
        </p:txBody>
      </p:sp>
      <p:sp>
        <p:nvSpPr>
          <p:cNvPr id="4" name="Segnaposto contenuto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2783153-D2BA-6F4E-80E8-F0CEB1062371}" type="datetimeFigureOut">
              <a:rPr lang="it-IT" smtClean="0"/>
              <a:pPr/>
              <a:t>10/06/22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1666900-796A-9A45-8741-0685AFF8058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D2783153-D2BA-6F4E-80E8-F0CEB1062371}" type="datetimeFigureOut">
              <a:rPr lang="it-IT" smtClean="0"/>
              <a:pPr/>
              <a:t>10/06/22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1666900-796A-9A45-8741-0685AFF8058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2783153-D2BA-6F4E-80E8-F0CEB1062371}" type="datetimeFigureOut">
              <a:rPr lang="it-IT" smtClean="0"/>
              <a:pPr/>
              <a:t>10/06/22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1666900-796A-9A45-8741-0685AFF8058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27542"/>
            <a:ext cx="3008313" cy="968375"/>
          </a:xfrm>
        </p:spPr>
        <p:txBody>
          <a:bodyPr anchor="b"/>
          <a:lstStyle>
            <a:lvl1pPr algn="l">
              <a:defRPr sz="1667" b="1"/>
            </a:lvl1pPr>
          </a:lstStyle>
          <a:p>
            <a:r>
              <a:rPr lang="it-IT"/>
              <a:t>Fare clic per modificare stile</a:t>
            </a:r>
          </a:p>
        </p:txBody>
      </p:sp>
      <p:sp>
        <p:nvSpPr>
          <p:cNvPr id="3" name="Segnaposto contenuto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2783153-D2BA-6F4E-80E8-F0CEB1062371}" type="datetimeFigureOut">
              <a:rPr lang="it-IT" smtClean="0"/>
              <a:pPr/>
              <a:t>10/06/22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1666900-796A-9A45-8741-0685AFF8058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000500"/>
            <a:ext cx="5486400" cy="472282"/>
          </a:xfrm>
        </p:spPr>
        <p:txBody>
          <a:bodyPr anchor="b"/>
          <a:lstStyle>
            <a:lvl1pPr algn="l">
              <a:defRPr sz="1667" b="1"/>
            </a:lvl1pPr>
          </a:lstStyle>
          <a:p>
            <a:r>
              <a:rPr lang="it-IT"/>
              <a:t>Fare clic per modificare stile</a:t>
            </a:r>
          </a:p>
        </p:txBody>
      </p:sp>
      <p:sp>
        <p:nvSpPr>
          <p:cNvPr id="3" name="Segnaposto immagine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it-IT"/>
          </a:p>
        </p:txBody>
      </p:sp>
      <p:sp>
        <p:nvSpPr>
          <p:cNvPr id="4" name="Segnaposto testo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2783153-D2BA-6F4E-80E8-F0CEB1062371}" type="datetimeFigureOut">
              <a:rPr lang="it-IT" smtClean="0"/>
              <a:pPr/>
              <a:t>10/06/22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1666900-796A-9A45-8741-0685AFF8058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2783153-D2BA-6F4E-80E8-F0CEB1062371}" type="datetimeFigureOut">
              <a:rPr lang="it-IT" smtClean="0"/>
              <a:pPr/>
              <a:t>10/06/22</a:t>
            </a:fld>
            <a:endParaRPr lang="it-IT"/>
          </a:p>
        </p:txBody>
      </p:sp>
      <p:sp>
        <p:nvSpPr>
          <p:cNvPr id="5" name="Segnaposto piè di pagina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1666900-796A-9A45-8741-0685AFF8058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380985"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380985" rtl="0" eaLnBrk="1" latinLnBrk="0" hangingPunct="1">
        <a:spcBef>
          <a:spcPct val="20000"/>
        </a:spcBef>
        <a:buFont typeface="Arial"/>
        <a:buChar char="•"/>
        <a:defRPr sz="2667" kern="1200">
          <a:solidFill>
            <a:schemeClr val="tx1"/>
          </a:solidFill>
          <a:latin typeface="+mn-lt"/>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it-IT"/>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5.wmf"/><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2.emf"/><Relationship Id="rId4" Type="http://schemas.openxmlformats.org/officeDocument/2006/relationships/image" Target="../media/image21.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67657" y="2341959"/>
            <a:ext cx="7866743" cy="1767209"/>
          </a:xfrm>
          <a:gradFill flip="none" rotWithShape="1">
            <a:gsLst>
              <a:gs pos="0">
                <a:srgbClr val="5AC1FE">
                  <a:tint val="66000"/>
                  <a:satMod val="160000"/>
                </a:srgbClr>
              </a:gs>
              <a:gs pos="50000">
                <a:srgbClr val="5AC1FE">
                  <a:tint val="44500"/>
                  <a:satMod val="160000"/>
                </a:srgbClr>
              </a:gs>
              <a:gs pos="100000">
                <a:srgbClr val="5AC1FE">
                  <a:tint val="23500"/>
                  <a:satMod val="160000"/>
                </a:srgbClr>
              </a:gs>
            </a:gsLst>
            <a:lin ang="5400000" scaled="1"/>
            <a:tileRect/>
          </a:gradFill>
        </p:spPr>
        <p:txBody>
          <a:bodyPr>
            <a:noAutofit/>
          </a:bodyPr>
          <a:lstStyle/>
          <a:p>
            <a:r>
              <a:rPr lang="it-IT" sz="3200" b="1" dirty="0" err="1"/>
              <a:t>XXVIIIème</a:t>
            </a:r>
            <a:r>
              <a:rPr lang="it-IT" sz="3200" b="1" dirty="0"/>
              <a:t> </a:t>
            </a:r>
            <a:r>
              <a:rPr lang="it-IT" sz="3200" b="1" dirty="0" err="1"/>
              <a:t>colloque</a:t>
            </a:r>
            <a:r>
              <a:rPr lang="it-IT" sz="3200" b="1" dirty="0"/>
              <a:t> CORFEM pour </a:t>
            </a:r>
            <a:r>
              <a:rPr lang="it-IT" sz="3200" b="1" dirty="0" err="1"/>
              <a:t>les</a:t>
            </a:r>
            <a:r>
              <a:rPr lang="it-IT" sz="3200" b="1" dirty="0"/>
              <a:t> </a:t>
            </a:r>
            <a:r>
              <a:rPr lang="it-IT" sz="3200" b="1" dirty="0" err="1"/>
              <a:t>professeurs</a:t>
            </a:r>
            <a:r>
              <a:rPr lang="it-IT" sz="3200" b="1" dirty="0"/>
              <a:t> et </a:t>
            </a:r>
            <a:r>
              <a:rPr lang="it-IT" sz="3200" b="1" dirty="0" err="1"/>
              <a:t>formateurs</a:t>
            </a:r>
            <a:r>
              <a:rPr lang="it-IT" sz="3200" b="1" dirty="0"/>
              <a:t> de </a:t>
            </a:r>
            <a:r>
              <a:rPr lang="it-IT" sz="3200" b="1" dirty="0" err="1"/>
              <a:t>mathématiques</a:t>
            </a:r>
            <a:endParaRPr lang="fr-FR" sz="3200" dirty="0"/>
          </a:p>
        </p:txBody>
      </p:sp>
      <p:sp>
        <p:nvSpPr>
          <p:cNvPr id="3" name="Sottotitolo 2"/>
          <p:cNvSpPr>
            <a:spLocks noGrp="1"/>
          </p:cNvSpPr>
          <p:nvPr>
            <p:ph type="subTitle" idx="1"/>
          </p:nvPr>
        </p:nvSpPr>
        <p:spPr>
          <a:xfrm>
            <a:off x="1611785" y="361516"/>
            <a:ext cx="6052549" cy="1645882"/>
          </a:xfrm>
        </p:spPr>
        <p:txBody>
          <a:bodyPr>
            <a:normAutofit/>
          </a:bodyPr>
          <a:lstStyle/>
          <a:p>
            <a:endParaRPr lang="it-IT" b="1" dirty="0"/>
          </a:p>
          <a:p>
            <a:endParaRPr lang="it-IT" dirty="0"/>
          </a:p>
        </p:txBody>
      </p:sp>
      <p:sp>
        <p:nvSpPr>
          <p:cNvPr id="6" name="Sottotitolo 2"/>
          <p:cNvSpPr txBox="1">
            <a:spLocks/>
          </p:cNvSpPr>
          <p:nvPr/>
        </p:nvSpPr>
        <p:spPr>
          <a:xfrm>
            <a:off x="1611784" y="4129452"/>
            <a:ext cx="6198716" cy="1460500"/>
          </a:xfrm>
          <a:prstGeom prst="rect">
            <a:avLst/>
          </a:prstGeom>
        </p:spPr>
        <p:txBody>
          <a:bodyPr vert="horz" lIns="76200" tIns="38100" rIns="76200" bIns="38100" rtlCol="0">
            <a:normAutofit/>
          </a:bodyPr>
          <a:lstStyle/>
          <a:p>
            <a:endParaRPr lang="it-IT" dirty="0"/>
          </a:p>
        </p:txBody>
      </p:sp>
      <p:pic>
        <p:nvPicPr>
          <p:cNvPr id="1026" name="Picture 2">
            <a:extLst>
              <a:ext uri="{FF2B5EF4-FFF2-40B4-BE49-F238E27FC236}">
                <a16:creationId xmlns:a16="http://schemas.microsoft.com/office/drawing/2014/main" id="{7DA8EB70-2958-A8BA-FECE-B0F51C907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55" y="292417"/>
            <a:ext cx="1881889" cy="112322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a:extLst>
              <a:ext uri="{FF2B5EF4-FFF2-40B4-BE49-F238E27FC236}">
                <a16:creationId xmlns:a16="http://schemas.microsoft.com/office/drawing/2014/main" id="{C350299E-676C-F9D0-93B4-7EAE7D9F1246}"/>
              </a:ext>
            </a:extLst>
          </p:cNvPr>
          <p:cNvSpPr>
            <a:spLocks noChangeAspect="1" noChangeArrowheads="1"/>
          </p:cNvSpPr>
          <p:nvPr/>
        </p:nvSpPr>
        <p:spPr bwMode="auto">
          <a:xfrm>
            <a:off x="4419600" y="2705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1" name="Picture 7" descr="page1image538474128">
            <a:extLst>
              <a:ext uri="{FF2B5EF4-FFF2-40B4-BE49-F238E27FC236}">
                <a16:creationId xmlns:a16="http://schemas.microsoft.com/office/drawing/2014/main" id="{5E8B471A-C40B-9E41-DF2E-E0116E575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226" y="403138"/>
            <a:ext cx="3920989" cy="15839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1image538474432">
            <a:extLst>
              <a:ext uri="{FF2B5EF4-FFF2-40B4-BE49-F238E27FC236}">
                <a16:creationId xmlns:a16="http://schemas.microsoft.com/office/drawing/2014/main" id="{2A50B213-8468-C690-4399-89A84F400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8213" y="-934971"/>
            <a:ext cx="22630905"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1image538474720">
            <a:extLst>
              <a:ext uri="{FF2B5EF4-FFF2-40B4-BE49-F238E27FC236}">
                <a16:creationId xmlns:a16="http://schemas.microsoft.com/office/drawing/2014/main" id="{A16571F7-9F94-6F64-AC2E-FCB1907BBE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8213" y="-934971"/>
            <a:ext cx="22630905"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1image538475552">
            <a:extLst>
              <a:ext uri="{FF2B5EF4-FFF2-40B4-BE49-F238E27FC236}">
                <a16:creationId xmlns:a16="http://schemas.microsoft.com/office/drawing/2014/main" id="{2817950C-5541-5158-E846-9FBF0EC985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8044" y="104637"/>
            <a:ext cx="4862286" cy="1162015"/>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a16="http://schemas.microsoft.com/office/drawing/2014/main" id="{93B5F6AF-DE54-A71C-AC81-A3AD663E82F3}"/>
              </a:ext>
            </a:extLst>
          </p:cNvPr>
          <p:cNvSpPr/>
          <p:nvPr/>
        </p:nvSpPr>
        <p:spPr>
          <a:xfrm>
            <a:off x="1611784" y="4443729"/>
            <a:ext cx="5920431" cy="461665"/>
          </a:xfrm>
          <a:prstGeom prst="rect">
            <a:avLst/>
          </a:prstGeom>
        </p:spPr>
        <p:txBody>
          <a:bodyPr wrap="square">
            <a:spAutoFit/>
          </a:bodyPr>
          <a:lstStyle/>
          <a:p>
            <a:r>
              <a:rPr lang="it-IT" sz="2400" b="1" dirty="0">
                <a:solidFill>
                  <a:srgbClr val="006DBF"/>
                </a:solidFill>
                <a:latin typeface="Calibri" panose="020F0502020204030204" pitchFamily="34" charset="0"/>
              </a:rPr>
              <a:t>Nantes     </a:t>
            </a:r>
            <a:r>
              <a:rPr lang="it-IT" sz="2400" b="1" dirty="0" err="1">
                <a:solidFill>
                  <a:srgbClr val="006DBF"/>
                </a:solidFill>
                <a:latin typeface="Calibri" panose="020F0502020204030204" pitchFamily="34" charset="0"/>
              </a:rPr>
              <a:t>Jeudi</a:t>
            </a:r>
            <a:r>
              <a:rPr lang="it-IT" sz="2400" b="1" dirty="0">
                <a:solidFill>
                  <a:srgbClr val="006DBF"/>
                </a:solidFill>
                <a:latin typeface="Calibri" panose="020F0502020204030204" pitchFamily="34" charset="0"/>
              </a:rPr>
              <a:t> 9 et </a:t>
            </a:r>
            <a:r>
              <a:rPr lang="it-IT" sz="2400" b="1" dirty="0" err="1">
                <a:solidFill>
                  <a:srgbClr val="006DBF"/>
                </a:solidFill>
                <a:latin typeface="Calibri" panose="020F0502020204030204" pitchFamily="34" charset="0"/>
              </a:rPr>
              <a:t>Vendredi</a:t>
            </a:r>
            <a:r>
              <a:rPr lang="it-IT" sz="2400" b="1" dirty="0">
                <a:solidFill>
                  <a:srgbClr val="006DBF"/>
                </a:solidFill>
                <a:latin typeface="Calibri" panose="020F0502020204030204" pitchFamily="34" charset="0"/>
              </a:rPr>
              <a:t> 10 </a:t>
            </a:r>
            <a:r>
              <a:rPr lang="it-IT" sz="2400" b="1" dirty="0" err="1">
                <a:solidFill>
                  <a:srgbClr val="006DBF"/>
                </a:solidFill>
                <a:latin typeface="Calibri" panose="020F0502020204030204" pitchFamily="34" charset="0"/>
              </a:rPr>
              <a:t>juin</a:t>
            </a:r>
            <a:r>
              <a:rPr lang="it-IT" sz="2400" b="1" dirty="0">
                <a:solidFill>
                  <a:srgbClr val="006DBF"/>
                </a:solidFill>
                <a:latin typeface="Calibri" panose="020F0502020204030204" pitchFamily="34" charset="0"/>
              </a:rPr>
              <a:t> 2022 </a:t>
            </a:r>
            <a:endParaRPr lang="it-IT"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829B9017-E9D6-9848-B404-2F1A85B9E265}"/>
              </a:ext>
            </a:extLst>
          </p:cNvPr>
          <p:cNvSpPr>
            <a:spLocks noGrp="1" noChangeArrowheads="1"/>
          </p:cNvSpPr>
          <p:nvPr>
            <p:ph type="title"/>
          </p:nvPr>
        </p:nvSpPr>
        <p:spPr>
          <a:xfrm>
            <a:off x="1571185" y="657049"/>
            <a:ext cx="5857742" cy="1538917"/>
          </a:xfrm>
          <a:gradFill flip="none" rotWithShape="1">
            <a:gsLst>
              <a:gs pos="0">
                <a:srgbClr val="5AC1FE">
                  <a:shade val="30000"/>
                  <a:satMod val="115000"/>
                </a:srgbClr>
              </a:gs>
              <a:gs pos="50000">
                <a:srgbClr val="5AC1FE">
                  <a:shade val="67500"/>
                  <a:satMod val="115000"/>
                </a:srgbClr>
              </a:gs>
              <a:gs pos="100000">
                <a:srgbClr val="5AC1FE">
                  <a:shade val="100000"/>
                  <a:satMod val="115000"/>
                </a:srgbClr>
              </a:gs>
            </a:gsLst>
            <a:lin ang="5400000" scaled="1"/>
            <a:tileRect/>
          </a:gradFill>
        </p:spPr>
        <p:txBody>
          <a:bodyPr/>
          <a:lstStyle/>
          <a:p>
            <a:pPr algn="ctr" eaLnBrk="1" hangingPunct="1"/>
            <a:r>
              <a:rPr lang="fr-FR" altLang="it-IT" sz="3200" dirty="0"/>
              <a:t>Théorème</a:t>
            </a:r>
            <a:br>
              <a:rPr lang="fr-FR" altLang="it-IT" sz="3200" dirty="0"/>
            </a:br>
            <a:r>
              <a:rPr lang="fr-FR" altLang="it-IT" sz="2777" dirty="0"/>
              <a:t> </a:t>
            </a:r>
            <a:endParaRPr lang="fr-FR" altLang="it-IT" dirty="0"/>
          </a:p>
        </p:txBody>
      </p:sp>
      <p:grpSp>
        <p:nvGrpSpPr>
          <p:cNvPr id="467971" name="Group 3">
            <a:extLst>
              <a:ext uri="{FF2B5EF4-FFF2-40B4-BE49-F238E27FC236}">
                <a16:creationId xmlns:a16="http://schemas.microsoft.com/office/drawing/2014/main" id="{68B2A078-114D-E944-8052-4663A12A6B57}"/>
              </a:ext>
            </a:extLst>
          </p:cNvPr>
          <p:cNvGrpSpPr>
            <a:grpSpLocks/>
          </p:cNvGrpSpPr>
          <p:nvPr/>
        </p:nvGrpSpPr>
        <p:grpSpPr bwMode="auto">
          <a:xfrm>
            <a:off x="1608094" y="1602859"/>
            <a:ext cx="5820833" cy="2746154"/>
            <a:chOff x="288" y="1536"/>
            <a:chExt cx="5280" cy="2491"/>
          </a:xfrm>
        </p:grpSpPr>
        <p:sp>
          <p:nvSpPr>
            <p:cNvPr id="12291" name="Text Box 4">
              <a:extLst>
                <a:ext uri="{FF2B5EF4-FFF2-40B4-BE49-F238E27FC236}">
                  <a16:creationId xmlns:a16="http://schemas.microsoft.com/office/drawing/2014/main" id="{467C9BF7-8C74-F742-BE9D-4D15474E8241}"/>
                </a:ext>
              </a:extLst>
            </p:cNvPr>
            <p:cNvSpPr txBox="1">
              <a:spLocks noChangeArrowheads="1"/>
            </p:cNvSpPr>
            <p:nvPr/>
          </p:nvSpPr>
          <p:spPr bwMode="auto">
            <a:xfrm>
              <a:off x="456" y="1536"/>
              <a:ext cx="5088"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423" tIns="27211" rIns="54423" bIns="27211">
              <a:spAutoFit/>
            </a:bodyPr>
            <a:lstStyle>
              <a:lvl1pPr defTabSz="784225">
                <a:spcBef>
                  <a:spcPct val="20000"/>
                </a:spcBef>
                <a:buChar char="•"/>
                <a:defRPr sz="2700">
                  <a:solidFill>
                    <a:schemeClr val="tx1"/>
                  </a:solidFill>
                  <a:latin typeface="Times New Roman" panose="02020603050405020304" pitchFamily="18" charset="0"/>
                </a:defRPr>
              </a:lvl1pPr>
              <a:lvl2pPr marL="392113" indent="-244475" defTabSz="784225">
                <a:spcBef>
                  <a:spcPct val="20000"/>
                </a:spcBef>
                <a:buChar char="–"/>
                <a:defRPr sz="2400">
                  <a:solidFill>
                    <a:schemeClr val="tx1"/>
                  </a:solidFill>
                  <a:latin typeface="Times New Roman" panose="02020603050405020304" pitchFamily="18" charset="0"/>
                </a:defRPr>
              </a:lvl2pPr>
              <a:lvl3pPr marL="784225" indent="-195263" defTabSz="784225">
                <a:spcBef>
                  <a:spcPct val="20000"/>
                </a:spcBef>
                <a:buChar char="•"/>
                <a:defRPr sz="2100">
                  <a:solidFill>
                    <a:schemeClr val="tx1"/>
                  </a:solidFill>
                  <a:latin typeface="Times New Roman" panose="02020603050405020304" pitchFamily="18" charset="0"/>
                </a:defRPr>
              </a:lvl3pPr>
              <a:lvl4pPr marL="1176338" indent="-195263" defTabSz="784225">
                <a:spcBef>
                  <a:spcPct val="20000"/>
                </a:spcBef>
                <a:buChar char="–"/>
                <a:defRPr sz="1700">
                  <a:solidFill>
                    <a:schemeClr val="tx1"/>
                  </a:solidFill>
                  <a:latin typeface="Times New Roman" panose="02020603050405020304" pitchFamily="18" charset="0"/>
                </a:defRPr>
              </a:lvl4pPr>
              <a:lvl5pPr marL="1566863" indent="-196850" defTabSz="784225">
                <a:spcBef>
                  <a:spcPct val="20000"/>
                </a:spcBef>
                <a:buChar char="»"/>
                <a:defRPr sz="1700">
                  <a:solidFill>
                    <a:schemeClr val="tx1"/>
                  </a:solidFill>
                  <a:latin typeface="Times New Roman" panose="02020603050405020304" pitchFamily="18" charset="0"/>
                </a:defRPr>
              </a:lvl5pPr>
              <a:lvl6pPr marL="2024063" indent="-196850" defTabSz="784225" eaLnBrk="0" fontAlgn="base" hangingPunct="0">
                <a:spcBef>
                  <a:spcPct val="20000"/>
                </a:spcBef>
                <a:spcAft>
                  <a:spcPct val="0"/>
                </a:spcAft>
                <a:buChar char="»"/>
                <a:defRPr sz="1700">
                  <a:solidFill>
                    <a:schemeClr val="tx1"/>
                  </a:solidFill>
                  <a:latin typeface="Times New Roman" panose="02020603050405020304" pitchFamily="18" charset="0"/>
                </a:defRPr>
              </a:lvl6pPr>
              <a:lvl7pPr marL="2481263" indent="-196850" defTabSz="784225" eaLnBrk="0" fontAlgn="base" hangingPunct="0">
                <a:spcBef>
                  <a:spcPct val="20000"/>
                </a:spcBef>
                <a:spcAft>
                  <a:spcPct val="0"/>
                </a:spcAft>
                <a:buChar char="»"/>
                <a:defRPr sz="1700">
                  <a:solidFill>
                    <a:schemeClr val="tx1"/>
                  </a:solidFill>
                  <a:latin typeface="Times New Roman" panose="02020603050405020304" pitchFamily="18" charset="0"/>
                </a:defRPr>
              </a:lvl7pPr>
              <a:lvl8pPr marL="2938463" indent="-196850" defTabSz="784225" eaLnBrk="0" fontAlgn="base" hangingPunct="0">
                <a:spcBef>
                  <a:spcPct val="20000"/>
                </a:spcBef>
                <a:spcAft>
                  <a:spcPct val="0"/>
                </a:spcAft>
                <a:buChar char="»"/>
                <a:defRPr sz="1700">
                  <a:solidFill>
                    <a:schemeClr val="tx1"/>
                  </a:solidFill>
                  <a:latin typeface="Times New Roman" panose="02020603050405020304" pitchFamily="18" charset="0"/>
                </a:defRPr>
              </a:lvl8pPr>
              <a:lvl9pPr marL="3395663" indent="-196850" defTabSz="784225" eaLnBrk="0" fontAlgn="base" hangingPunct="0">
                <a:spcBef>
                  <a:spcPct val="20000"/>
                </a:spcBef>
                <a:spcAft>
                  <a:spcPct val="0"/>
                </a:spcAft>
                <a:buChar char="»"/>
                <a:defRPr sz="1700">
                  <a:solidFill>
                    <a:schemeClr val="tx1"/>
                  </a:solidFill>
                  <a:latin typeface="Times New Roman" panose="02020603050405020304" pitchFamily="18" charset="0"/>
                </a:defRPr>
              </a:lvl9pPr>
            </a:lstStyle>
            <a:p>
              <a:pPr algn="ctr" eaLnBrk="1" hangingPunct="1">
                <a:spcBef>
                  <a:spcPct val="50000"/>
                </a:spcBef>
                <a:buFontTx/>
                <a:buNone/>
              </a:pPr>
              <a:r>
                <a:rPr lang="fr-FR" altLang="it-IT" sz="2777" dirty="0">
                  <a:ea typeface="Times New Roman" panose="02020603050405020304" pitchFamily="18" charset="0"/>
                  <a:cs typeface="Times New Roman" panose="02020603050405020304" pitchFamily="18" charset="0"/>
                </a:rPr>
                <a:t>( E , P , </a:t>
              </a:r>
              <a:r>
                <a:rPr lang="fr-FR" altLang="it-IT" sz="2777" dirty="0" err="1">
                  <a:ea typeface="Times New Roman" panose="02020603050405020304" pitchFamily="18" charset="0"/>
                  <a:cs typeface="Times New Roman" panose="02020603050405020304" pitchFamily="18" charset="0"/>
                </a:rPr>
                <a:t>T</a:t>
              </a:r>
              <a:r>
                <a:rPr lang="fr-FR" altLang="it-IT" sz="2777" dirty="0">
                  <a:ea typeface="Times New Roman" panose="02020603050405020304" pitchFamily="18" charset="0"/>
                  <a:cs typeface="Times New Roman" panose="02020603050405020304" pitchFamily="18" charset="0"/>
                </a:rPr>
                <a:t> )</a:t>
              </a:r>
            </a:p>
          </p:txBody>
        </p:sp>
        <p:sp>
          <p:nvSpPr>
            <p:cNvPr id="12292" name="Text Box 5">
              <a:extLst>
                <a:ext uri="{FF2B5EF4-FFF2-40B4-BE49-F238E27FC236}">
                  <a16:creationId xmlns:a16="http://schemas.microsoft.com/office/drawing/2014/main" id="{53785527-1931-CC43-8EC0-8EDC7BFE5F45}"/>
                </a:ext>
              </a:extLst>
            </p:cNvPr>
            <p:cNvSpPr txBox="1">
              <a:spLocks noChangeArrowheads="1"/>
            </p:cNvSpPr>
            <p:nvPr/>
          </p:nvSpPr>
          <p:spPr bwMode="auto">
            <a:xfrm>
              <a:off x="288" y="2424"/>
              <a:ext cx="1344" cy="3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fr-FR" altLang="it-IT" sz="2222" dirty="0"/>
                <a:t>Enoncé</a:t>
              </a:r>
            </a:p>
          </p:txBody>
        </p:sp>
        <p:sp>
          <p:nvSpPr>
            <p:cNvPr id="12293" name="Text Box 6">
              <a:extLst>
                <a:ext uri="{FF2B5EF4-FFF2-40B4-BE49-F238E27FC236}">
                  <a16:creationId xmlns:a16="http://schemas.microsoft.com/office/drawing/2014/main" id="{FC74AE1C-3D26-484F-951C-CBCC41E0FB9C}"/>
                </a:ext>
              </a:extLst>
            </p:cNvPr>
            <p:cNvSpPr txBox="1">
              <a:spLocks noChangeArrowheads="1"/>
            </p:cNvSpPr>
            <p:nvPr/>
          </p:nvSpPr>
          <p:spPr bwMode="auto">
            <a:xfrm>
              <a:off x="1056" y="3168"/>
              <a:ext cx="2256" cy="8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it-IT" sz="2222" dirty="0"/>
                <a:t>Preuve</a:t>
              </a:r>
            </a:p>
            <a:p>
              <a:pPr eaLnBrk="1" hangingPunct="1">
                <a:spcBef>
                  <a:spcPct val="50000"/>
                </a:spcBef>
              </a:pPr>
              <a:r>
                <a:rPr lang="fr-FR" altLang="it-IT" sz="2222" dirty="0"/>
                <a:t>(Démonstration) </a:t>
              </a:r>
            </a:p>
          </p:txBody>
        </p:sp>
        <p:sp>
          <p:nvSpPr>
            <p:cNvPr id="12294" name="Text Box 7">
              <a:extLst>
                <a:ext uri="{FF2B5EF4-FFF2-40B4-BE49-F238E27FC236}">
                  <a16:creationId xmlns:a16="http://schemas.microsoft.com/office/drawing/2014/main" id="{5E673928-2C7B-DE49-943A-A24B916D9CCA}"/>
                </a:ext>
              </a:extLst>
            </p:cNvPr>
            <p:cNvSpPr txBox="1">
              <a:spLocks noChangeArrowheads="1"/>
            </p:cNvSpPr>
            <p:nvPr/>
          </p:nvSpPr>
          <p:spPr bwMode="auto">
            <a:xfrm>
              <a:off x="3072" y="2640"/>
              <a:ext cx="2496" cy="3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fr-FR" altLang="it-IT" sz="1667" dirty="0"/>
                <a:t> </a:t>
              </a:r>
              <a:r>
                <a:rPr lang="fr-FR" altLang="it-IT" sz="2222" dirty="0"/>
                <a:t>Théorie de référence</a:t>
              </a:r>
            </a:p>
          </p:txBody>
        </p:sp>
        <p:sp>
          <p:nvSpPr>
            <p:cNvPr id="12295" name="Line 8">
              <a:extLst>
                <a:ext uri="{FF2B5EF4-FFF2-40B4-BE49-F238E27FC236}">
                  <a16:creationId xmlns:a16="http://schemas.microsoft.com/office/drawing/2014/main" id="{2C7CE78B-CDEF-F44F-B96B-0E031FF4A6AF}"/>
                </a:ext>
              </a:extLst>
            </p:cNvPr>
            <p:cNvSpPr>
              <a:spLocks noChangeShapeType="1"/>
            </p:cNvSpPr>
            <p:nvPr/>
          </p:nvSpPr>
          <p:spPr bwMode="auto">
            <a:xfrm flipH="1">
              <a:off x="1344" y="1968"/>
              <a:ext cx="115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250" dirty="0"/>
            </a:p>
          </p:txBody>
        </p:sp>
        <p:sp>
          <p:nvSpPr>
            <p:cNvPr id="12296" name="Line 9">
              <a:extLst>
                <a:ext uri="{FF2B5EF4-FFF2-40B4-BE49-F238E27FC236}">
                  <a16:creationId xmlns:a16="http://schemas.microsoft.com/office/drawing/2014/main" id="{B9A66F90-CB5F-4C47-BD77-4F5C4F725896}"/>
                </a:ext>
              </a:extLst>
            </p:cNvPr>
            <p:cNvSpPr>
              <a:spLocks noChangeShapeType="1"/>
            </p:cNvSpPr>
            <p:nvPr/>
          </p:nvSpPr>
          <p:spPr bwMode="auto">
            <a:xfrm flipH="1">
              <a:off x="2304" y="1968"/>
              <a:ext cx="672" cy="1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250" dirty="0"/>
            </a:p>
          </p:txBody>
        </p:sp>
        <p:sp>
          <p:nvSpPr>
            <p:cNvPr id="12297" name="Line 10">
              <a:extLst>
                <a:ext uri="{FF2B5EF4-FFF2-40B4-BE49-F238E27FC236}">
                  <a16:creationId xmlns:a16="http://schemas.microsoft.com/office/drawing/2014/main" id="{1EF02EC4-DFC5-6940-BC01-82332F20BD6B}"/>
                </a:ext>
              </a:extLst>
            </p:cNvPr>
            <p:cNvSpPr>
              <a:spLocks noChangeShapeType="1"/>
            </p:cNvSpPr>
            <p:nvPr/>
          </p:nvSpPr>
          <p:spPr bwMode="auto">
            <a:xfrm>
              <a:off x="3504" y="1968"/>
              <a:ext cx="768"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250" dirty="0"/>
            </a:p>
          </p:txBody>
        </p:sp>
      </p:grpSp>
      <p:grpSp>
        <p:nvGrpSpPr>
          <p:cNvPr id="11" name="Gruppo 10">
            <a:extLst>
              <a:ext uri="{FF2B5EF4-FFF2-40B4-BE49-F238E27FC236}">
                <a16:creationId xmlns:a16="http://schemas.microsoft.com/office/drawing/2014/main" id="{D750A0D9-9E55-034A-98B9-43FA6715E42E}"/>
              </a:ext>
            </a:extLst>
          </p:cNvPr>
          <p:cNvGrpSpPr/>
          <p:nvPr/>
        </p:nvGrpSpPr>
        <p:grpSpPr>
          <a:xfrm>
            <a:off x="6159502" y="3409151"/>
            <a:ext cx="2538850" cy="1268696"/>
            <a:chOff x="5232541" y="2327602"/>
            <a:chExt cx="3532013" cy="1936431"/>
          </a:xfrm>
        </p:grpSpPr>
        <p:sp>
          <p:nvSpPr>
            <p:cNvPr id="12" name="Oval 2">
              <a:extLst>
                <a:ext uri="{FF2B5EF4-FFF2-40B4-BE49-F238E27FC236}">
                  <a16:creationId xmlns:a16="http://schemas.microsoft.com/office/drawing/2014/main" id="{1989BA56-6D5B-814A-AFBF-8C47A7C54024}"/>
                </a:ext>
              </a:extLst>
            </p:cNvPr>
            <p:cNvSpPr>
              <a:spLocks noChangeArrowheads="1"/>
            </p:cNvSpPr>
            <p:nvPr/>
          </p:nvSpPr>
          <p:spPr bwMode="auto">
            <a:xfrm>
              <a:off x="5232541" y="2327602"/>
              <a:ext cx="3459994" cy="1936431"/>
            </a:xfrm>
            <a:prstGeom prst="ellipse">
              <a:avLst/>
            </a:pr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Helvetica" pitchFamily="2" charset="0"/>
                  <a:ea typeface="ヒラギノ角ゴ Pro W3" panose="020B0300000000000000" pitchFamily="34" charset="-128"/>
                </a:defRPr>
              </a:lvl1pPr>
              <a:lvl2pPr marL="742950" indent="-285750">
                <a:spcBef>
                  <a:spcPct val="20000"/>
                </a:spcBef>
                <a:buChar char="–"/>
                <a:defRPr sz="2800">
                  <a:solidFill>
                    <a:schemeClr val="tx1"/>
                  </a:solidFill>
                  <a:latin typeface="Helvetica" pitchFamily="2" charset="0"/>
                  <a:ea typeface="ヒラギノ角ゴ Pro W3" panose="020B0300000000000000" pitchFamily="34" charset="-128"/>
                </a:defRPr>
              </a:lvl2pPr>
              <a:lvl3pPr marL="1143000" indent="-228600">
                <a:spcBef>
                  <a:spcPct val="20000"/>
                </a:spcBef>
                <a:buChar char="•"/>
                <a:defRPr sz="2400">
                  <a:solidFill>
                    <a:schemeClr val="tx1"/>
                  </a:solidFill>
                  <a:latin typeface="Helvetica" pitchFamily="2" charset="0"/>
                  <a:ea typeface="ヒラギノ角ゴ Pro W3" panose="020B0300000000000000" pitchFamily="34" charset="-128"/>
                </a:defRPr>
              </a:lvl3pPr>
              <a:lvl4pPr marL="1600200" indent="-228600">
                <a:spcBef>
                  <a:spcPct val="20000"/>
                </a:spcBef>
                <a:buChar char="–"/>
                <a:defRPr sz="2000">
                  <a:solidFill>
                    <a:schemeClr val="tx1"/>
                  </a:solidFill>
                  <a:latin typeface="Helvetica" pitchFamily="2" charset="0"/>
                  <a:ea typeface="ヒラギノ角ゴ Pro W3" panose="020B0300000000000000" pitchFamily="34" charset="-128"/>
                </a:defRPr>
              </a:lvl4pPr>
              <a:lvl5pPr marL="2057400" indent="-228600">
                <a:spcBef>
                  <a:spcPct val="20000"/>
                </a:spcBef>
                <a:buChar char="»"/>
                <a:defRPr sz="2000">
                  <a:solidFill>
                    <a:schemeClr val="tx1"/>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9pPr>
            </a:lstStyle>
            <a:p>
              <a:pPr>
                <a:spcBef>
                  <a:spcPct val="0"/>
                </a:spcBef>
                <a:buFontTx/>
                <a:buNone/>
              </a:pPr>
              <a:endParaRPr lang="it-IT" altLang="it-IT" sz="2000" dirty="0">
                <a:latin typeface="Arial" panose="020B0604020202020204" pitchFamily="34" charset="0"/>
                <a:ea typeface="ＭＳ Ｐゴシック" panose="020B0600070205080204" pitchFamily="34" charset="-128"/>
              </a:endParaRPr>
            </a:p>
          </p:txBody>
        </p:sp>
        <p:sp>
          <p:nvSpPr>
            <p:cNvPr id="14" name="Text Box 14">
              <a:extLst>
                <a:ext uri="{FF2B5EF4-FFF2-40B4-BE49-F238E27FC236}">
                  <a16:creationId xmlns:a16="http://schemas.microsoft.com/office/drawing/2014/main" id="{4C4027E4-5F63-6C4C-9714-ECEC1950AB1A}"/>
                </a:ext>
              </a:extLst>
            </p:cNvPr>
            <p:cNvSpPr txBox="1">
              <a:spLocks noChangeArrowheads="1"/>
            </p:cNvSpPr>
            <p:nvPr/>
          </p:nvSpPr>
          <p:spPr bwMode="auto">
            <a:xfrm>
              <a:off x="6962936" y="2548150"/>
              <a:ext cx="1801618" cy="92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Helvetica" pitchFamily="2" charset="0"/>
                  <a:ea typeface="ヒラギノ角ゴ Pro W3" panose="020B0300000000000000" pitchFamily="34" charset="-128"/>
                </a:defRPr>
              </a:lvl1pPr>
              <a:lvl2pPr marL="742950" indent="-285750">
                <a:spcBef>
                  <a:spcPct val="20000"/>
                </a:spcBef>
                <a:buChar char="–"/>
                <a:defRPr sz="2800">
                  <a:solidFill>
                    <a:schemeClr val="tx1"/>
                  </a:solidFill>
                  <a:latin typeface="Helvetica" pitchFamily="2" charset="0"/>
                  <a:ea typeface="ヒラギノ角ゴ Pro W3" panose="020B0300000000000000" pitchFamily="34" charset="-128"/>
                </a:defRPr>
              </a:lvl2pPr>
              <a:lvl3pPr marL="1143000" indent="-228600">
                <a:spcBef>
                  <a:spcPct val="20000"/>
                </a:spcBef>
                <a:buChar char="•"/>
                <a:defRPr sz="2400">
                  <a:solidFill>
                    <a:schemeClr val="tx1"/>
                  </a:solidFill>
                  <a:latin typeface="Helvetica" pitchFamily="2" charset="0"/>
                  <a:ea typeface="ヒラギノ角ゴ Pro W3" panose="020B0300000000000000" pitchFamily="34" charset="-128"/>
                </a:defRPr>
              </a:lvl3pPr>
              <a:lvl4pPr marL="1600200" indent="-228600">
                <a:spcBef>
                  <a:spcPct val="20000"/>
                </a:spcBef>
                <a:buChar char="–"/>
                <a:defRPr sz="2000">
                  <a:solidFill>
                    <a:schemeClr val="tx1"/>
                  </a:solidFill>
                  <a:latin typeface="Helvetica" pitchFamily="2" charset="0"/>
                  <a:ea typeface="ヒラギノ角ゴ Pro W3" panose="020B0300000000000000" pitchFamily="34" charset="-128"/>
                </a:defRPr>
              </a:lvl4pPr>
              <a:lvl5pPr marL="2057400" indent="-228600">
                <a:spcBef>
                  <a:spcPct val="20000"/>
                </a:spcBef>
                <a:buChar char="»"/>
                <a:defRPr sz="2000">
                  <a:solidFill>
                    <a:schemeClr val="tx1"/>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9pPr>
            </a:lstStyle>
            <a:p>
              <a:pPr eaLnBrk="1" hangingPunct="1">
                <a:spcBef>
                  <a:spcPct val="50000"/>
                </a:spcBef>
                <a:buFontTx/>
                <a:buNone/>
              </a:pPr>
              <a:r>
                <a:rPr lang="it-IT" altLang="it-IT" sz="3333" b="1" dirty="0">
                  <a:latin typeface="Times New Roman" panose="02020603050405020304" pitchFamily="18" charset="0"/>
                  <a:ea typeface="ＭＳ Ｐゴシック" panose="020B0600070205080204" pitchFamily="34" charset="-128"/>
                </a:rPr>
                <a:t>MT</a:t>
              </a:r>
            </a:p>
          </p:txBody>
        </p:sp>
        <p:sp>
          <p:nvSpPr>
            <p:cNvPr id="17" name="Text Box 17">
              <a:extLst>
                <a:ext uri="{FF2B5EF4-FFF2-40B4-BE49-F238E27FC236}">
                  <a16:creationId xmlns:a16="http://schemas.microsoft.com/office/drawing/2014/main" id="{A2B1EA5C-A6EC-4C49-A203-EA301417F353}"/>
                </a:ext>
              </a:extLst>
            </p:cNvPr>
            <p:cNvSpPr txBox="1">
              <a:spLocks noChangeArrowheads="1"/>
            </p:cNvSpPr>
            <p:nvPr/>
          </p:nvSpPr>
          <p:spPr bwMode="auto">
            <a:xfrm>
              <a:off x="5930640" y="2867350"/>
              <a:ext cx="816240" cy="60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Helvetica" pitchFamily="2" charset="0"/>
                  <a:ea typeface="ヒラギノ角ゴ Pro W3" panose="020B0300000000000000" pitchFamily="34" charset="-128"/>
                </a:defRPr>
              </a:lvl1pPr>
              <a:lvl2pPr marL="742950" indent="-285750">
                <a:spcBef>
                  <a:spcPct val="20000"/>
                </a:spcBef>
                <a:buChar char="–"/>
                <a:defRPr sz="2800">
                  <a:solidFill>
                    <a:schemeClr val="tx1"/>
                  </a:solidFill>
                  <a:latin typeface="Helvetica" pitchFamily="2" charset="0"/>
                  <a:ea typeface="ヒラギノ角ゴ Pro W3" panose="020B0300000000000000" pitchFamily="34" charset="-128"/>
                </a:defRPr>
              </a:lvl2pPr>
              <a:lvl3pPr marL="1143000" indent="-228600">
                <a:spcBef>
                  <a:spcPct val="20000"/>
                </a:spcBef>
                <a:buChar char="•"/>
                <a:defRPr sz="2400">
                  <a:solidFill>
                    <a:schemeClr val="tx1"/>
                  </a:solidFill>
                  <a:latin typeface="Helvetica" pitchFamily="2" charset="0"/>
                  <a:ea typeface="ヒラギノ角ゴ Pro W3" panose="020B0300000000000000" pitchFamily="34" charset="-128"/>
                </a:defRPr>
              </a:lvl3pPr>
              <a:lvl4pPr marL="1600200" indent="-228600">
                <a:spcBef>
                  <a:spcPct val="20000"/>
                </a:spcBef>
                <a:buChar char="–"/>
                <a:defRPr sz="2000">
                  <a:solidFill>
                    <a:schemeClr val="tx1"/>
                  </a:solidFill>
                  <a:latin typeface="Helvetica" pitchFamily="2" charset="0"/>
                  <a:ea typeface="ヒラギノ角ゴ Pro W3" panose="020B0300000000000000" pitchFamily="34" charset="-128"/>
                </a:defRPr>
              </a:lvl4pPr>
              <a:lvl5pPr marL="2057400" indent="-228600">
                <a:spcBef>
                  <a:spcPct val="20000"/>
                </a:spcBef>
                <a:buChar char="»"/>
                <a:defRPr sz="2000">
                  <a:solidFill>
                    <a:schemeClr val="tx1"/>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9pPr>
            </a:lstStyle>
            <a:p>
              <a:pPr eaLnBrk="1" hangingPunct="1">
                <a:spcBef>
                  <a:spcPct val="50000"/>
                </a:spcBef>
                <a:buFontTx/>
                <a:buNone/>
              </a:pPr>
              <a:r>
                <a:rPr lang="it-IT" altLang="it-IT" sz="3333" b="1" dirty="0">
                  <a:latin typeface="Times New Roman" panose="02020603050405020304" pitchFamily="18" charset="0"/>
                  <a:ea typeface="ＭＳ Ｐゴシック" panose="020B0600070205080204" pitchFamily="34" charset="-128"/>
                </a:rPr>
                <a:t> T</a:t>
              </a:r>
            </a:p>
          </p:txBody>
        </p:sp>
      </p:grpSp>
    </p:spTree>
    <p:extLst>
      <p:ext uri="{BB962C8B-B14F-4D97-AF65-F5344CB8AC3E}">
        <p14:creationId xmlns:p14="http://schemas.microsoft.com/office/powerpoint/2010/main" val="100674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026">
            <a:extLst>
              <a:ext uri="{FF2B5EF4-FFF2-40B4-BE49-F238E27FC236}">
                <a16:creationId xmlns:a16="http://schemas.microsoft.com/office/drawing/2014/main" id="{DCC87705-377D-EF4E-B7CF-3395D3F6261E}"/>
              </a:ext>
            </a:extLst>
          </p:cNvPr>
          <p:cNvSpPr txBox="1">
            <a:spLocks noChangeArrowheads="1"/>
          </p:cNvSpPr>
          <p:nvPr/>
        </p:nvSpPr>
        <p:spPr bwMode="auto">
          <a:xfrm>
            <a:off x="781396" y="939271"/>
            <a:ext cx="7813964" cy="4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it-IT" sz="3333" dirty="0"/>
              <a:t>Le Problème didactique</a:t>
            </a:r>
            <a:endParaRPr lang="fr-FR" altLang="it-IT" sz="3000" dirty="0"/>
          </a:p>
          <a:p>
            <a:endParaRPr lang="fr-FR" altLang="it-IT" sz="3000" dirty="0"/>
          </a:p>
          <a:p>
            <a:r>
              <a:rPr lang="fr-FR" altLang="it-IT" sz="3000" dirty="0"/>
              <a:t>Introduire les élèves  aux théorèmes </a:t>
            </a:r>
          </a:p>
          <a:p>
            <a:r>
              <a:rPr lang="fr-FR" altLang="it-IT" sz="3200" dirty="0">
                <a:latin typeface="Times New Roman" panose="02020603050405020304" pitchFamily="18" charset="0"/>
              </a:rPr>
              <a:t>Un des aspects cruciaux</a:t>
            </a:r>
          </a:p>
          <a:p>
            <a:endParaRPr lang="fr-FR" altLang="it-IT" sz="3200" dirty="0">
              <a:latin typeface="Times New Roman" panose="02020603050405020304" pitchFamily="18" charset="0"/>
            </a:endParaRPr>
          </a:p>
          <a:p>
            <a:r>
              <a:rPr lang="fr-FR" altLang="it-IT" sz="3200" dirty="0">
                <a:latin typeface="Times New Roman" panose="02020603050405020304" pitchFamily="18" charset="0"/>
              </a:rPr>
              <a:t>la nécessité d’élaborer un sens de la </a:t>
            </a:r>
            <a:r>
              <a:rPr lang="fr-FR" altLang="it-IT" sz="3200" dirty="0">
                <a:solidFill>
                  <a:srgbClr val="FF0000"/>
                </a:solidFill>
                <a:latin typeface="Times New Roman" panose="02020603050405020304" pitchFamily="18" charset="0"/>
              </a:rPr>
              <a:t>démonstration en lien avec celui de théorie et celui de énoncé</a:t>
            </a:r>
          </a:p>
          <a:p>
            <a:pPr algn="ctr"/>
            <a:endParaRPr lang="fr-FR" altLang="it-IT"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026">
            <a:extLst>
              <a:ext uri="{FF2B5EF4-FFF2-40B4-BE49-F238E27FC236}">
                <a16:creationId xmlns:a16="http://schemas.microsoft.com/office/drawing/2014/main" id="{DCC87705-377D-EF4E-B7CF-3395D3F6261E}"/>
              </a:ext>
            </a:extLst>
          </p:cNvPr>
          <p:cNvSpPr txBox="1">
            <a:spLocks noChangeArrowheads="1"/>
          </p:cNvSpPr>
          <p:nvPr/>
        </p:nvSpPr>
        <p:spPr bwMode="auto">
          <a:xfrm>
            <a:off x="781396" y="939271"/>
            <a:ext cx="7813964" cy="4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it-IT" sz="3333" dirty="0"/>
              <a:t>Le Problème didactique</a:t>
            </a:r>
            <a:endParaRPr lang="fr-FR" altLang="it-IT" sz="3000" dirty="0"/>
          </a:p>
          <a:p>
            <a:endParaRPr lang="fr-FR" altLang="it-IT" sz="3000" dirty="0"/>
          </a:p>
          <a:p>
            <a:r>
              <a:rPr lang="fr-FR" altLang="it-IT" sz="3000" dirty="0"/>
              <a:t>Introduire les élèves  aux théorèmes </a:t>
            </a:r>
          </a:p>
          <a:p>
            <a:r>
              <a:rPr lang="fr-FR" altLang="it-IT" sz="3200" dirty="0">
                <a:latin typeface="Times New Roman" panose="02020603050405020304" pitchFamily="18" charset="0"/>
              </a:rPr>
              <a:t>Un des aspects cruciaux</a:t>
            </a:r>
          </a:p>
          <a:p>
            <a:endParaRPr lang="fr-FR" altLang="it-IT" sz="3200" dirty="0">
              <a:latin typeface="Times New Roman" panose="02020603050405020304" pitchFamily="18" charset="0"/>
            </a:endParaRPr>
          </a:p>
          <a:p>
            <a:r>
              <a:rPr lang="fr-FR" altLang="it-IT" sz="3200" dirty="0">
                <a:latin typeface="Times New Roman" panose="02020603050405020304" pitchFamily="18" charset="0"/>
              </a:rPr>
              <a:t>la nécessité d’élaborer un sens de la </a:t>
            </a:r>
            <a:r>
              <a:rPr lang="fr-FR" altLang="it-IT" sz="3200" dirty="0">
                <a:solidFill>
                  <a:srgbClr val="FF0000"/>
                </a:solidFill>
                <a:latin typeface="Times New Roman" panose="02020603050405020304" pitchFamily="18" charset="0"/>
              </a:rPr>
              <a:t>démonstration en lien avec celui de théorie et celui de énoncé</a:t>
            </a:r>
          </a:p>
          <a:p>
            <a:pPr algn="ctr"/>
            <a:endParaRPr lang="fr-FR" altLang="it-IT" sz="3000" dirty="0"/>
          </a:p>
        </p:txBody>
      </p:sp>
      <p:grpSp>
        <p:nvGrpSpPr>
          <p:cNvPr id="87046" name="Group 1030">
            <a:extLst>
              <a:ext uri="{FF2B5EF4-FFF2-40B4-BE49-F238E27FC236}">
                <a16:creationId xmlns:a16="http://schemas.microsoft.com/office/drawing/2014/main" id="{04BD54DB-76B6-BB43-953B-C535D77022F4}"/>
              </a:ext>
            </a:extLst>
          </p:cNvPr>
          <p:cNvGrpSpPr>
            <a:grpSpLocks/>
          </p:cNvGrpSpPr>
          <p:nvPr/>
        </p:nvGrpSpPr>
        <p:grpSpPr bwMode="auto">
          <a:xfrm>
            <a:off x="5079146" y="939524"/>
            <a:ext cx="4120884" cy="2209271"/>
            <a:chOff x="-677" y="1696"/>
            <a:chExt cx="3115" cy="1670"/>
          </a:xfrm>
          <a:solidFill>
            <a:schemeClr val="accent5">
              <a:lumMod val="60000"/>
              <a:lumOff val="40000"/>
            </a:schemeClr>
          </a:solidFill>
        </p:grpSpPr>
        <p:sp>
          <p:nvSpPr>
            <p:cNvPr id="87044" name="AutoShape 1028">
              <a:extLst>
                <a:ext uri="{FF2B5EF4-FFF2-40B4-BE49-F238E27FC236}">
                  <a16:creationId xmlns:a16="http://schemas.microsoft.com/office/drawing/2014/main" id="{6258780B-1621-4D41-B693-812D3D016F20}"/>
                </a:ext>
              </a:extLst>
            </p:cNvPr>
            <p:cNvSpPr>
              <a:spLocks noChangeArrowheads="1"/>
            </p:cNvSpPr>
            <p:nvPr/>
          </p:nvSpPr>
          <p:spPr bwMode="auto">
            <a:xfrm>
              <a:off x="-677" y="1696"/>
              <a:ext cx="3073" cy="1670"/>
            </a:xfrm>
            <a:prstGeom prst="cloudCallout">
              <a:avLst>
                <a:gd name="adj1" fmla="val -71245"/>
                <a:gd name="adj2" fmla="val 84653"/>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it-IT" sz="1500"/>
            </a:p>
          </p:txBody>
        </p:sp>
        <p:sp>
          <p:nvSpPr>
            <p:cNvPr id="87045" name="Text Box 1029">
              <a:extLst>
                <a:ext uri="{FF2B5EF4-FFF2-40B4-BE49-F238E27FC236}">
                  <a16:creationId xmlns:a16="http://schemas.microsoft.com/office/drawing/2014/main" id="{55B524AC-38A2-254B-879C-14031613CA20}"/>
                </a:ext>
              </a:extLst>
            </p:cNvPr>
            <p:cNvSpPr txBox="1">
              <a:spLocks noChangeArrowheads="1"/>
            </p:cNvSpPr>
            <p:nvPr/>
          </p:nvSpPr>
          <p:spPr bwMode="auto">
            <a:xfrm>
              <a:off x="-577" y="1856"/>
              <a:ext cx="3015" cy="135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it-IT" sz="3667" dirty="0"/>
                <a:t>Quel support 
</a:t>
              </a:r>
              <a:r>
                <a:rPr lang="fr-FR" altLang="it-IT" sz="3667"/>
                <a:t>par les technologies
?</a:t>
              </a:r>
              <a:endParaRPr lang="fr-FR" altLang="it-IT" sz="1500" dirty="0"/>
            </a:p>
          </p:txBody>
        </p:sp>
      </p:grpSp>
    </p:spTree>
    <p:extLst>
      <p:ext uri="{BB962C8B-B14F-4D97-AF65-F5344CB8AC3E}">
        <p14:creationId xmlns:p14="http://schemas.microsoft.com/office/powerpoint/2010/main" val="4154031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87046"/>
                                        </p:tgtEl>
                                        <p:attrNameLst>
                                          <p:attrName>style.visibility</p:attrName>
                                        </p:attrNameLst>
                                      </p:cBhvr>
                                      <p:to>
                                        <p:strVal val="visible"/>
                                      </p:to>
                                    </p:set>
                                    <p:anim calcmode="lin" valueType="num">
                                      <p:cBhvr>
                                        <p:cTn id="7" dur="500" fill="hold"/>
                                        <p:tgtEl>
                                          <p:spTgt spid="87046"/>
                                        </p:tgtEl>
                                        <p:attrNameLst>
                                          <p:attrName>ppt_w</p:attrName>
                                        </p:attrNameLst>
                                      </p:cBhvr>
                                      <p:tavLst>
                                        <p:tav tm="0">
                                          <p:val>
                                            <p:fltVal val="0"/>
                                          </p:val>
                                        </p:tav>
                                        <p:tav tm="100000">
                                          <p:val>
                                            <p:strVal val="#ppt_w"/>
                                          </p:val>
                                        </p:tav>
                                      </p:tavLst>
                                    </p:anim>
                                    <p:anim calcmode="lin" valueType="num">
                                      <p:cBhvr>
                                        <p:cTn id="8" dur="500" fill="hold"/>
                                        <p:tgtEl>
                                          <p:spTgt spid="87046"/>
                                        </p:tgtEl>
                                        <p:attrNameLst>
                                          <p:attrName>ppt_h</p:attrName>
                                        </p:attrNameLst>
                                      </p:cBhvr>
                                      <p:tavLst>
                                        <p:tav tm="0">
                                          <p:val>
                                            <p:fltVal val="0"/>
                                          </p:val>
                                        </p:tav>
                                        <p:tav tm="100000">
                                          <p:val>
                                            <p:strVal val="#ppt_h"/>
                                          </p:val>
                                        </p:tav>
                                      </p:tavLst>
                                    </p:anim>
                                    <p:anim calcmode="lin" valueType="num">
                                      <p:cBhvr>
                                        <p:cTn id="9" dur="500" fill="hold"/>
                                        <p:tgtEl>
                                          <p:spTgt spid="87046"/>
                                        </p:tgtEl>
                                        <p:attrNameLst>
                                          <p:attrName>ppt_x</p:attrName>
                                        </p:attrNameLst>
                                      </p:cBhvr>
                                      <p:tavLst>
                                        <p:tav tm="0">
                                          <p:val>
                                            <p:fltVal val="0.5"/>
                                          </p:val>
                                        </p:tav>
                                        <p:tav tm="100000">
                                          <p:val>
                                            <p:strVal val="#ppt_x"/>
                                          </p:val>
                                        </p:tav>
                                      </p:tavLst>
                                    </p:anim>
                                    <p:anim calcmode="lin" valueType="num">
                                      <p:cBhvr>
                                        <p:cTn id="10" dur="500" fill="hold"/>
                                        <p:tgtEl>
                                          <p:spTgt spid="8704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321819-D1D6-384C-94BE-05CEE60E80C8}"/>
              </a:ext>
            </a:extLst>
          </p:cNvPr>
          <p:cNvSpPr>
            <a:spLocks noGrp="1"/>
          </p:cNvSpPr>
          <p:nvPr>
            <p:ph type="ctrTitle"/>
          </p:nvPr>
        </p:nvSpPr>
        <p:spPr/>
        <p:txBody>
          <a:bodyPr>
            <a:normAutofit/>
          </a:bodyPr>
          <a:lstStyle/>
          <a:p>
            <a:r>
              <a:rPr lang="fr-FR" dirty="0"/>
              <a:t>Un cadre théorique pour aborder le problème didactique </a:t>
            </a:r>
          </a:p>
        </p:txBody>
      </p:sp>
      <p:sp>
        <p:nvSpPr>
          <p:cNvPr id="3" name="Segnaposto contenuto 2">
            <a:extLst>
              <a:ext uri="{FF2B5EF4-FFF2-40B4-BE49-F238E27FC236}">
                <a16:creationId xmlns:a16="http://schemas.microsoft.com/office/drawing/2014/main" id="{22347D1B-291B-454A-B3C7-C4DB26BA8FBE}"/>
              </a:ext>
            </a:extLst>
          </p:cNvPr>
          <p:cNvSpPr>
            <a:spLocks noGrp="1"/>
          </p:cNvSpPr>
          <p:nvPr>
            <p:ph type="subTitle" idx="1"/>
          </p:nvPr>
        </p:nvSpPr>
        <p:spPr/>
        <p:txBody>
          <a:bodyPr/>
          <a:lstStyle/>
          <a:p>
            <a:r>
              <a:rPr lang="fr-FR" dirty="0"/>
              <a:t>La Théorie de la Médiation Sémiotique </a:t>
            </a:r>
          </a:p>
        </p:txBody>
      </p:sp>
    </p:spTree>
    <p:extLst>
      <p:ext uri="{BB962C8B-B14F-4D97-AF65-F5344CB8AC3E}">
        <p14:creationId xmlns:p14="http://schemas.microsoft.com/office/powerpoint/2010/main" val="151599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343EF3E-793E-CD4E-83EA-9C8C85C0F9E7}"/>
              </a:ext>
            </a:extLst>
          </p:cNvPr>
          <p:cNvSpPr>
            <a:spLocks noGrp="1"/>
          </p:cNvSpPr>
          <p:nvPr>
            <p:ph type="ctrTitle"/>
          </p:nvPr>
        </p:nvSpPr>
        <p:spPr/>
        <p:txBody>
          <a:bodyPr/>
          <a:lstStyle/>
          <a:p>
            <a:r>
              <a:rPr lang="fr-FR" dirty="0"/>
              <a:t>La Théorie de la médiation sémiotique</a:t>
            </a:r>
            <a:endParaRPr lang="en-US" dirty="0"/>
          </a:p>
        </p:txBody>
      </p:sp>
      <p:sp>
        <p:nvSpPr>
          <p:cNvPr id="2" name="Sottotitolo 1">
            <a:extLst>
              <a:ext uri="{FF2B5EF4-FFF2-40B4-BE49-F238E27FC236}">
                <a16:creationId xmlns:a16="http://schemas.microsoft.com/office/drawing/2014/main" id="{62275E7D-750F-4846-B2C4-5FE82A99E551}"/>
              </a:ext>
            </a:extLst>
          </p:cNvPr>
          <p:cNvSpPr>
            <a:spLocks noGrp="1"/>
          </p:cNvSpPr>
          <p:nvPr>
            <p:ph type="subTitle" idx="1"/>
          </p:nvPr>
        </p:nvSpPr>
        <p:spPr/>
        <p:txBody>
          <a:bodyPr>
            <a:normAutofit fontScale="92500" lnSpcReduction="20000"/>
          </a:bodyPr>
          <a:lstStyle/>
          <a:p>
            <a:r>
              <a:rPr lang="fr-FR" dirty="0"/>
              <a:t>Centré sur la notion d’artefact, La TMS interprète le processus d’enseignement et d’apprentissage selon une perspective sémiotique. </a:t>
            </a:r>
          </a:p>
        </p:txBody>
      </p:sp>
    </p:spTree>
    <p:extLst>
      <p:ext uri="{BB962C8B-B14F-4D97-AF65-F5344CB8AC3E}">
        <p14:creationId xmlns:p14="http://schemas.microsoft.com/office/powerpoint/2010/main" val="3360539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3"/>
          <a:srcRect/>
          <a:stretch>
            <a:fillRect/>
          </a:stretch>
        </p:blipFill>
        <p:spPr bwMode="auto">
          <a:xfrm>
            <a:off x="5591970" y="2166937"/>
            <a:ext cx="2790031" cy="1789907"/>
          </a:xfrm>
          <a:prstGeom prst="rect">
            <a:avLst/>
          </a:prstGeom>
          <a:noFill/>
          <a:ln w="9525">
            <a:noFill/>
            <a:miter lim="800000"/>
            <a:headEnd/>
            <a:tailEnd/>
          </a:ln>
        </p:spPr>
      </p:pic>
      <p:pic>
        <p:nvPicPr>
          <p:cNvPr id="12294" name="Picture 6" descr="child_computer"/>
          <p:cNvPicPr>
            <a:picLocks noChangeAspect="1" noChangeArrowheads="1"/>
          </p:cNvPicPr>
          <p:nvPr/>
        </p:nvPicPr>
        <p:blipFill>
          <a:blip r:embed="rId4"/>
          <a:srcRect/>
          <a:stretch>
            <a:fillRect/>
          </a:stretch>
        </p:blipFill>
        <p:spPr bwMode="auto">
          <a:xfrm>
            <a:off x="6791854" y="4357688"/>
            <a:ext cx="1313657" cy="1013354"/>
          </a:xfrm>
          <a:prstGeom prst="rect">
            <a:avLst/>
          </a:prstGeom>
          <a:noFill/>
        </p:spPr>
      </p:pic>
      <p:pic>
        <p:nvPicPr>
          <p:cNvPr id="12295" name="Picture 7" descr="calcolatrice"/>
          <p:cNvPicPr>
            <a:picLocks noChangeAspect="1" noChangeArrowheads="1"/>
          </p:cNvPicPr>
          <p:nvPr/>
        </p:nvPicPr>
        <p:blipFill>
          <a:blip r:embed="rId5"/>
          <a:srcRect/>
          <a:stretch>
            <a:fillRect/>
          </a:stretch>
        </p:blipFill>
        <p:spPr bwMode="auto">
          <a:xfrm>
            <a:off x="911490" y="4016375"/>
            <a:ext cx="1070240" cy="1524000"/>
          </a:xfrm>
          <a:prstGeom prst="rect">
            <a:avLst/>
          </a:prstGeom>
          <a:noFill/>
        </p:spPr>
      </p:pic>
      <p:pic>
        <p:nvPicPr>
          <p:cNvPr id="12296" name="Picture 8" descr="Ti-92"/>
          <p:cNvPicPr>
            <a:picLocks noChangeAspect="1" noChangeArrowheads="1"/>
          </p:cNvPicPr>
          <p:nvPr/>
        </p:nvPicPr>
        <p:blipFill>
          <a:blip r:embed="rId6"/>
          <a:srcRect/>
          <a:stretch>
            <a:fillRect/>
          </a:stretch>
        </p:blipFill>
        <p:spPr bwMode="auto">
          <a:xfrm>
            <a:off x="1714270" y="3102393"/>
            <a:ext cx="1559719" cy="882385"/>
          </a:xfrm>
          <a:prstGeom prst="rect">
            <a:avLst/>
          </a:prstGeom>
          <a:noFill/>
        </p:spPr>
      </p:pic>
      <p:pic>
        <p:nvPicPr>
          <p:cNvPr id="12298" name="Picture 10" descr="090m"/>
          <p:cNvPicPr>
            <a:picLocks noChangeAspect="1" noChangeArrowheads="1"/>
          </p:cNvPicPr>
          <p:nvPr/>
        </p:nvPicPr>
        <p:blipFill>
          <a:blip r:embed="rId7"/>
          <a:srcRect/>
          <a:stretch>
            <a:fillRect/>
          </a:stretch>
        </p:blipFill>
        <p:spPr bwMode="auto">
          <a:xfrm>
            <a:off x="3492500" y="3873500"/>
            <a:ext cx="1841500" cy="1379803"/>
          </a:xfrm>
          <a:prstGeom prst="rect">
            <a:avLst/>
          </a:prstGeom>
          <a:noFill/>
          <a:ln w="9525">
            <a:noFill/>
            <a:miter lim="800000"/>
            <a:headEnd/>
            <a:tailEnd/>
          </a:ln>
          <a:effectLst/>
        </p:spPr>
      </p:pic>
      <p:pic>
        <p:nvPicPr>
          <p:cNvPr id="12292" name="Picture 4" descr="Pallottoliere_IMG_3857"/>
          <p:cNvPicPr>
            <a:picLocks noChangeAspect="1" noChangeArrowheads="1"/>
          </p:cNvPicPr>
          <p:nvPr/>
        </p:nvPicPr>
        <p:blipFill>
          <a:blip r:embed="rId8"/>
          <a:srcRect/>
          <a:stretch>
            <a:fillRect/>
          </a:stretch>
        </p:blipFill>
        <p:spPr bwMode="auto">
          <a:xfrm>
            <a:off x="4551221" y="300166"/>
            <a:ext cx="1711854" cy="2132758"/>
          </a:xfrm>
          <a:prstGeom prst="rect">
            <a:avLst/>
          </a:prstGeom>
          <a:noFill/>
          <a:ln w="9525">
            <a:noFill/>
            <a:miter lim="800000"/>
            <a:headEnd/>
            <a:tailEnd/>
          </a:ln>
        </p:spPr>
      </p:pic>
      <p:sp>
        <p:nvSpPr>
          <p:cNvPr id="10" name="Esplosione 1 9"/>
          <p:cNvSpPr/>
          <p:nvPr/>
        </p:nvSpPr>
        <p:spPr>
          <a:xfrm>
            <a:off x="1714270" y="1141688"/>
            <a:ext cx="5077586" cy="3069139"/>
          </a:xfrm>
          <a:prstGeom prst="irregularSeal1">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fr-FR" sz="2167" dirty="0">
                <a:solidFill>
                  <a:srgbClr val="000000"/>
                </a:solidFill>
              </a:rPr>
              <a:t>Médiation sémiotique</a:t>
            </a:r>
          </a:p>
          <a:p>
            <a:pPr algn="ctr"/>
            <a:r>
              <a:rPr lang="fr-FR" sz="2167" dirty="0">
                <a:solidFill>
                  <a:srgbClr val="000000"/>
                </a:solidFill>
              </a:rPr>
              <a:t>Centrée sur l’utilisation des  </a:t>
            </a:r>
            <a:r>
              <a:rPr lang="fr-FR" sz="2167" dirty="0">
                <a:solidFill>
                  <a:srgbClr val="FF0000"/>
                </a:solidFill>
              </a:rPr>
              <a:t>artefacts</a:t>
            </a:r>
          </a:p>
        </p:txBody>
      </p:sp>
      <p:pic>
        <p:nvPicPr>
          <p:cNvPr id="11" name="Picture 6" descr="abacoscuola"/>
          <p:cNvPicPr>
            <a:picLocks noChangeAspect="1" noChangeArrowheads="1"/>
          </p:cNvPicPr>
          <p:nvPr/>
        </p:nvPicPr>
        <p:blipFill>
          <a:blip r:embed="rId9"/>
          <a:srcRect l="26381" r="33463"/>
          <a:stretch>
            <a:fillRect/>
          </a:stretch>
        </p:blipFill>
        <p:spPr bwMode="auto">
          <a:xfrm>
            <a:off x="1172535" y="779423"/>
            <a:ext cx="1083469" cy="2024063"/>
          </a:xfrm>
          <a:prstGeom prst="rect">
            <a:avLst/>
          </a:prstGeom>
          <a:noFill/>
          <a:ln w="9525">
            <a:noFill/>
            <a:miter lim="800000"/>
            <a:headEnd/>
            <a:tailEnd/>
          </a:ln>
        </p:spPr>
      </p:pic>
      <p:pic>
        <p:nvPicPr>
          <p:cNvPr id="12" name="Picture 4" descr="PCcannucce.jpg">
            <a:extLst>
              <a:ext uri="{FF2B5EF4-FFF2-40B4-BE49-F238E27FC236}">
                <a16:creationId xmlns:a16="http://schemas.microsoft.com/office/drawing/2014/main" id="{53BB49E1-4327-F643-88CF-1C8D193B1F6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80527" y="343958"/>
            <a:ext cx="2927350" cy="1560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0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dirty="0"/>
              <a:t>Médiation</a:t>
            </a:r>
          </a:p>
        </p:txBody>
      </p:sp>
      <p:sp>
        <p:nvSpPr>
          <p:cNvPr id="3" name="Segnaposto contenuto 2"/>
          <p:cNvSpPr>
            <a:spLocks noGrp="1"/>
          </p:cNvSpPr>
          <p:nvPr>
            <p:ph idx="1"/>
          </p:nvPr>
        </p:nvSpPr>
        <p:spPr/>
        <p:txBody>
          <a:bodyPr/>
          <a:lstStyle/>
          <a:p>
            <a:pPr>
              <a:buNone/>
            </a:pPr>
            <a:r>
              <a:rPr lang="fr-FR" dirty="0"/>
              <a:t>Une distinction fondamentale: deux points de vue </a:t>
            </a:r>
            <a:r>
              <a:rPr lang="fr-FR" i="1" dirty="0"/>
              <a:t> sous le quels envisager </a:t>
            </a:r>
            <a:r>
              <a:rPr lang="fr-FR" dirty="0"/>
              <a:t>la médiation des artefacts</a:t>
            </a:r>
          </a:p>
          <a:p>
            <a:pPr>
              <a:buFont typeface="Wingdings" charset="2"/>
              <a:buChar char="ü"/>
            </a:pPr>
            <a:endParaRPr lang="fr-FR" dirty="0"/>
          </a:p>
          <a:p>
            <a:pPr>
              <a:buFont typeface="Wingdings" charset="2"/>
              <a:buChar char="ü"/>
            </a:pPr>
            <a:r>
              <a:rPr lang="fr-FR" dirty="0"/>
              <a:t>Médiation d’un artefact par rapport à l’accomplissement d’une tâche</a:t>
            </a:r>
          </a:p>
          <a:p>
            <a:pPr>
              <a:buFont typeface="Wingdings" charset="2"/>
              <a:buChar char="ü"/>
            </a:pPr>
            <a:endParaRPr lang="fr-FR" dirty="0"/>
          </a:p>
          <a:p>
            <a:pPr>
              <a:buFont typeface="Wingdings" charset="2"/>
              <a:buChar char="ü"/>
            </a:pPr>
            <a:r>
              <a:rPr lang="fr-FR" dirty="0"/>
              <a:t>Médiation d’un artefact </a:t>
            </a:r>
            <a:r>
              <a:rPr lang="fr-FR" dirty="0">
                <a:solidFill>
                  <a:srgbClr val="FF0000"/>
                </a:solidFill>
              </a:rPr>
              <a:t>par rapport à la construction d’un savoir (notamment</a:t>
            </a:r>
            <a:r>
              <a:rPr lang="fr-FR" dirty="0"/>
              <a:t> </a:t>
            </a:r>
            <a:r>
              <a:rPr lang="fr-FR" dirty="0">
                <a:solidFill>
                  <a:srgbClr val="FF0000"/>
                </a:solidFill>
              </a:rPr>
              <a:t>des Mathématiques)</a:t>
            </a:r>
          </a:p>
          <a:p>
            <a:pPr>
              <a:buNone/>
            </a:pPr>
            <a:endParaRPr lang="fr-FR" dirty="0"/>
          </a:p>
        </p:txBody>
      </p:sp>
    </p:spTree>
    <p:extLst>
      <p:ext uri="{BB962C8B-B14F-4D97-AF65-F5344CB8AC3E}">
        <p14:creationId xmlns:p14="http://schemas.microsoft.com/office/powerpoint/2010/main" val="14425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B392A0-14BC-7243-A08C-A6420E0BD033}"/>
              </a:ext>
            </a:extLst>
          </p:cNvPr>
          <p:cNvSpPr>
            <a:spLocks noGrp="1"/>
          </p:cNvSpPr>
          <p:nvPr>
            <p:ph type="title"/>
          </p:nvPr>
        </p:nvSpPr>
        <p:spPr/>
        <p:txBody>
          <a:bodyPr/>
          <a:lstStyle/>
          <a:p>
            <a:r>
              <a:rPr lang="fr-FR" dirty="0"/>
              <a:t>Le cœur de la TMS</a:t>
            </a:r>
          </a:p>
        </p:txBody>
      </p:sp>
      <p:sp>
        <p:nvSpPr>
          <p:cNvPr id="3" name="Segnaposto contenuto 2">
            <a:extLst>
              <a:ext uri="{FF2B5EF4-FFF2-40B4-BE49-F238E27FC236}">
                <a16:creationId xmlns:a16="http://schemas.microsoft.com/office/drawing/2014/main" id="{DE45EB9F-D3DA-0D4D-8C1C-6E04F2AB4122}"/>
              </a:ext>
            </a:extLst>
          </p:cNvPr>
          <p:cNvSpPr>
            <a:spLocks noGrp="1"/>
          </p:cNvSpPr>
          <p:nvPr>
            <p:ph idx="1"/>
          </p:nvPr>
        </p:nvSpPr>
        <p:spPr/>
        <p:txBody>
          <a:bodyPr>
            <a:normAutofit fontScale="92500" lnSpcReduction="10000"/>
          </a:bodyPr>
          <a:lstStyle/>
          <a:p>
            <a:pPr marL="0" indent="0">
              <a:buNone/>
            </a:pPr>
            <a:r>
              <a:rPr lang="fr-FR" dirty="0"/>
              <a:t>Le </a:t>
            </a:r>
            <a:r>
              <a:rPr lang="fr-FR" dirty="0">
                <a:solidFill>
                  <a:srgbClr val="FF0000"/>
                </a:solidFill>
              </a:rPr>
              <a:t>processus d’</a:t>
            </a:r>
            <a:r>
              <a:rPr lang="fr-FR" i="1" dirty="0">
                <a:solidFill>
                  <a:srgbClr val="FF0000"/>
                </a:solidFill>
              </a:rPr>
              <a:t>enseignement et apprentissage</a:t>
            </a:r>
            <a:r>
              <a:rPr lang="fr-FR" i="1" dirty="0"/>
              <a:t> </a:t>
            </a:r>
            <a:r>
              <a:rPr lang="fr-FR" dirty="0"/>
              <a:t>est regardé selon une perspective sémiotique .</a:t>
            </a:r>
          </a:p>
          <a:p>
            <a:pPr marL="0" indent="0">
              <a:buNone/>
            </a:pPr>
            <a:r>
              <a:rPr lang="fr-FR" dirty="0"/>
              <a:t>Les </a:t>
            </a:r>
            <a:r>
              <a:rPr lang="fr-FR" b="1" dirty="0"/>
              <a:t>hypothèse de base </a:t>
            </a:r>
          </a:p>
          <a:p>
            <a:r>
              <a:rPr lang="fr-FR" dirty="0"/>
              <a:t>les </a:t>
            </a:r>
            <a:r>
              <a:rPr lang="fr-FR" dirty="0">
                <a:solidFill>
                  <a:srgbClr val="C00000"/>
                </a:solidFill>
              </a:rPr>
              <a:t>significations personnelles </a:t>
            </a:r>
            <a:r>
              <a:rPr lang="fr-FR" dirty="0"/>
              <a:t>qui émergent dans l’accomplissement d’une tâche peuvent être liées à des </a:t>
            </a:r>
            <a:r>
              <a:rPr lang="fr-FR" dirty="0">
                <a:solidFill>
                  <a:srgbClr val="C00000"/>
                </a:solidFill>
              </a:rPr>
              <a:t>significations mathématiques </a:t>
            </a:r>
            <a:r>
              <a:rPr lang="fr-FR" dirty="0"/>
              <a:t>spécifiques, mais aussi</a:t>
            </a:r>
          </a:p>
          <a:p>
            <a:r>
              <a:rPr lang="fr-FR" sz="2800" dirty="0"/>
              <a:t>il ne va pas de soi  que </a:t>
            </a:r>
            <a:r>
              <a:rPr lang="fr-FR" dirty="0"/>
              <a:t>telle relation soit reconnue/acquise par les élèves, au contraire </a:t>
            </a:r>
            <a:r>
              <a:rPr lang="fr-FR" dirty="0">
                <a:solidFill>
                  <a:srgbClr val="FF0000"/>
                </a:solidFill>
              </a:rPr>
              <a:t>l’intervention </a:t>
            </a:r>
            <a:r>
              <a:rPr lang="fr-FR" i="1" dirty="0">
                <a:solidFill>
                  <a:srgbClr val="FF0000"/>
                </a:solidFill>
              </a:rPr>
              <a:t>intentionnelle</a:t>
            </a:r>
            <a:r>
              <a:rPr lang="fr-FR" dirty="0">
                <a:solidFill>
                  <a:srgbClr val="FF0000"/>
                </a:solidFill>
              </a:rPr>
              <a:t>  de l’enseignant </a:t>
            </a:r>
            <a:r>
              <a:rPr lang="fr-FR" dirty="0"/>
              <a:t>dans l’interaction sociale de la classe est fondamentale. </a:t>
            </a:r>
          </a:p>
        </p:txBody>
      </p:sp>
    </p:spTree>
    <p:extLst>
      <p:ext uri="{BB962C8B-B14F-4D97-AF65-F5344CB8AC3E}">
        <p14:creationId xmlns:p14="http://schemas.microsoft.com/office/powerpoint/2010/main" val="1685156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ella a 7 punte 16">
            <a:extLst>
              <a:ext uri="{FF2B5EF4-FFF2-40B4-BE49-F238E27FC236}">
                <a16:creationId xmlns:a16="http://schemas.microsoft.com/office/drawing/2014/main" id="{C2BC16E8-667A-D04B-A793-9DBB2A87C634}"/>
              </a:ext>
            </a:extLst>
          </p:cNvPr>
          <p:cNvSpPr>
            <a:spLocks/>
          </p:cNvSpPr>
          <p:nvPr/>
        </p:nvSpPr>
        <p:spPr bwMode="auto">
          <a:xfrm>
            <a:off x="3641990" y="1837532"/>
            <a:ext cx="2222500" cy="1559718"/>
          </a:xfrm>
          <a:custGeom>
            <a:avLst/>
            <a:gdLst>
              <a:gd name="T0" fmla="*/ -7 w 2667000"/>
              <a:gd name="T1" fmla="*/ 1203678 h 1871662"/>
              <a:gd name="T2" fmla="*/ 410687 w 2667000"/>
              <a:gd name="T3" fmla="*/ 832973 h 1871662"/>
              <a:gd name="T4" fmla="*/ 264115 w 2667000"/>
              <a:gd name="T5" fmla="*/ 370707 h 1871662"/>
              <a:gd name="T6" fmla="*/ 922814 w 2667000"/>
              <a:gd name="T7" fmla="*/ 370708 h 1871662"/>
              <a:gd name="T8" fmla="*/ 1333500 w 2667000"/>
              <a:gd name="T9" fmla="*/ 0 h 1871662"/>
              <a:gd name="T10" fmla="*/ 1744186 w 2667000"/>
              <a:gd name="T11" fmla="*/ 370708 h 1871662"/>
              <a:gd name="T12" fmla="*/ 2402885 w 2667000"/>
              <a:gd name="T13" fmla="*/ 370707 h 1871662"/>
              <a:gd name="T14" fmla="*/ 2256313 w 2667000"/>
              <a:gd name="T15" fmla="*/ 832973 h 1871662"/>
              <a:gd name="T16" fmla="*/ 2667007 w 2667000"/>
              <a:gd name="T17" fmla="*/ 1203678 h 1871662"/>
              <a:gd name="T18" fmla="*/ 2073536 w 2667000"/>
              <a:gd name="T19" fmla="*/ 1409405 h 1871662"/>
              <a:gd name="T20" fmla="*/ 1926960 w 2667000"/>
              <a:gd name="T21" fmla="*/ 1871672 h 1871662"/>
              <a:gd name="T22" fmla="*/ 1333500 w 2667000"/>
              <a:gd name="T23" fmla="*/ 1665942 h 1871662"/>
              <a:gd name="T24" fmla="*/ 740040 w 2667000"/>
              <a:gd name="T25" fmla="*/ 1871672 h 1871662"/>
              <a:gd name="T26" fmla="*/ 593464 w 2667000"/>
              <a:gd name="T27" fmla="*/ 1409405 h 1871662"/>
              <a:gd name="T28" fmla="*/ -7 w 2667000"/>
              <a:gd name="T29" fmla="*/ 1203678 h 18716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67000"/>
              <a:gd name="T46" fmla="*/ 0 h 1871662"/>
              <a:gd name="T47" fmla="*/ 2667000 w 2667000"/>
              <a:gd name="T48" fmla="*/ 1871662 h 18716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67000" h="1871662">
                <a:moveTo>
                  <a:pt x="-7" y="1203678"/>
                </a:moveTo>
                <a:lnTo>
                  <a:pt x="410687" y="832973"/>
                </a:lnTo>
                <a:lnTo>
                  <a:pt x="264115" y="370707"/>
                </a:lnTo>
                <a:lnTo>
                  <a:pt x="922814" y="370708"/>
                </a:lnTo>
                <a:lnTo>
                  <a:pt x="1333500" y="0"/>
                </a:lnTo>
                <a:lnTo>
                  <a:pt x="1744186" y="370708"/>
                </a:lnTo>
                <a:lnTo>
                  <a:pt x="2402885" y="370707"/>
                </a:lnTo>
                <a:lnTo>
                  <a:pt x="2256313" y="832973"/>
                </a:lnTo>
                <a:lnTo>
                  <a:pt x="2667007" y="1203678"/>
                </a:lnTo>
                <a:lnTo>
                  <a:pt x="2073536" y="1409405"/>
                </a:lnTo>
                <a:lnTo>
                  <a:pt x="1926960" y="1871672"/>
                </a:lnTo>
                <a:lnTo>
                  <a:pt x="1333500" y="1665942"/>
                </a:lnTo>
                <a:lnTo>
                  <a:pt x="740040" y="1871672"/>
                </a:lnTo>
                <a:lnTo>
                  <a:pt x="593464" y="1409405"/>
                </a:lnTo>
                <a:lnTo>
                  <a:pt x="-7" y="1203678"/>
                </a:lnTo>
                <a:close/>
              </a:path>
            </a:pathLst>
          </a:custGeom>
          <a:gradFill rotWithShape="1">
            <a:gsLst>
              <a:gs pos="0">
                <a:srgbClr val="9FE2FF"/>
              </a:gs>
              <a:gs pos="100000">
                <a:srgbClr val="8ACCFF"/>
              </a:gs>
            </a:gsLst>
            <a:lin ang="5400000"/>
          </a:gradFill>
          <a:ln w="9525">
            <a:solidFill>
              <a:srgbClr val="93C7FC"/>
            </a:solidFill>
            <a:miter lim="800000"/>
            <a:headEnd/>
            <a:tailEnd/>
          </a:ln>
          <a:effectLst>
            <a:outerShdw blurRad="40000" dist="23000" dir="5400000" rotWithShape="0">
              <a:srgbClr val="808080">
                <a:alpha val="34999"/>
              </a:srgbClr>
            </a:outerShdw>
          </a:effectLst>
        </p:spPr>
        <p:txBody>
          <a:bodyPr anchor="ctr"/>
          <a:lstStyle/>
          <a:p>
            <a:pPr algn="ctr">
              <a:defRPr/>
            </a:pPr>
            <a:r>
              <a:rPr lang="it-IT" sz="2167" dirty="0" err="1">
                <a:solidFill>
                  <a:schemeClr val="lt1"/>
                </a:solidFill>
              </a:rPr>
              <a:t>Artefact</a:t>
            </a:r>
            <a:endParaRPr lang="it-IT" sz="2167" dirty="0">
              <a:solidFill>
                <a:schemeClr val="lt1"/>
              </a:solidFill>
            </a:endParaRPr>
          </a:p>
        </p:txBody>
      </p:sp>
      <p:grpSp>
        <p:nvGrpSpPr>
          <p:cNvPr id="2" name="Gruppo 13">
            <a:extLst>
              <a:ext uri="{FF2B5EF4-FFF2-40B4-BE49-F238E27FC236}">
                <a16:creationId xmlns:a16="http://schemas.microsoft.com/office/drawing/2014/main" id="{C4376F52-89F4-6047-8957-7FC2E21F88A5}"/>
              </a:ext>
            </a:extLst>
          </p:cNvPr>
          <p:cNvGrpSpPr>
            <a:grpSpLocks/>
          </p:cNvGrpSpPr>
          <p:nvPr/>
        </p:nvGrpSpPr>
        <p:grpSpPr bwMode="auto">
          <a:xfrm>
            <a:off x="1751542" y="157428"/>
            <a:ext cx="1647032" cy="1643847"/>
            <a:chOff x="1187450" y="188913"/>
            <a:chExt cx="1976438" cy="1972003"/>
          </a:xfrm>
        </p:grpSpPr>
        <p:sp>
          <p:nvSpPr>
            <p:cNvPr id="59405" name="Text Box 3">
              <a:extLst>
                <a:ext uri="{FF2B5EF4-FFF2-40B4-BE49-F238E27FC236}">
                  <a16:creationId xmlns:a16="http://schemas.microsoft.com/office/drawing/2014/main" id="{7B27B0D1-065C-074D-91FF-1C66259AB865}"/>
                </a:ext>
              </a:extLst>
            </p:cNvPr>
            <p:cNvSpPr txBox="1">
              <a:spLocks noChangeArrowheads="1"/>
            </p:cNvSpPr>
            <p:nvPr/>
          </p:nvSpPr>
          <p:spPr bwMode="auto">
            <a:xfrm>
              <a:off x="1187450" y="1773238"/>
              <a:ext cx="221677" cy="38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itchFamily="2" charset="0"/>
                  <a:ea typeface="ヒラギノ角ゴ Pro W3" panose="020B0300000000000000" pitchFamily="34" charset="-128"/>
                </a:defRPr>
              </a:lvl1pPr>
              <a:lvl2pPr marL="742950" indent="-285750">
                <a:spcBef>
                  <a:spcPct val="20000"/>
                </a:spcBef>
                <a:buChar char="–"/>
                <a:defRPr sz="2800">
                  <a:solidFill>
                    <a:schemeClr val="tx1"/>
                  </a:solidFill>
                  <a:latin typeface="Helvetica" pitchFamily="2" charset="0"/>
                  <a:ea typeface="ヒラギノ角ゴ Pro W3" panose="020B0300000000000000" pitchFamily="34" charset="-128"/>
                </a:defRPr>
              </a:lvl2pPr>
              <a:lvl3pPr marL="1143000" indent="-228600">
                <a:spcBef>
                  <a:spcPct val="20000"/>
                </a:spcBef>
                <a:buChar char="•"/>
                <a:defRPr sz="2400">
                  <a:solidFill>
                    <a:schemeClr val="tx1"/>
                  </a:solidFill>
                  <a:latin typeface="Helvetica" pitchFamily="2" charset="0"/>
                  <a:ea typeface="ヒラギノ角ゴ Pro W3" panose="020B0300000000000000" pitchFamily="34" charset="-128"/>
                </a:defRPr>
              </a:lvl3pPr>
              <a:lvl4pPr marL="1600200" indent="-228600">
                <a:spcBef>
                  <a:spcPct val="20000"/>
                </a:spcBef>
                <a:buChar char="–"/>
                <a:defRPr sz="2000">
                  <a:solidFill>
                    <a:schemeClr val="tx1"/>
                  </a:solidFill>
                  <a:latin typeface="Helvetica" pitchFamily="2" charset="0"/>
                  <a:ea typeface="ヒラギノ角ゴ Pro W3" panose="020B0300000000000000" pitchFamily="34" charset="-128"/>
                </a:defRPr>
              </a:lvl4pPr>
              <a:lvl5pPr marL="2057400" indent="-228600">
                <a:spcBef>
                  <a:spcPct val="20000"/>
                </a:spcBef>
                <a:buChar char="»"/>
                <a:defRPr sz="2000">
                  <a:solidFill>
                    <a:schemeClr val="tx1"/>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9pPr>
            </a:lstStyle>
            <a:p>
              <a:pPr eaLnBrk="1" hangingPunct="1">
                <a:spcBef>
                  <a:spcPct val="0"/>
                </a:spcBef>
                <a:buFontTx/>
                <a:buNone/>
              </a:pPr>
              <a:endParaRPr lang="it-IT" altLang="it-IT" sz="1500" dirty="0">
                <a:solidFill>
                  <a:schemeClr val="bg2"/>
                </a:solidFill>
                <a:latin typeface="Arial" panose="020B0604020202020204" pitchFamily="34" charset="0"/>
                <a:ea typeface="ＭＳ Ｐゴシック" panose="020B0600070205080204" pitchFamily="34" charset="-128"/>
              </a:endParaRPr>
            </a:p>
          </p:txBody>
        </p:sp>
        <p:pic>
          <p:nvPicPr>
            <p:cNvPr id="59406" name="Picture 4" descr="school_clipart_boy_writting">
              <a:extLst>
                <a:ext uri="{FF2B5EF4-FFF2-40B4-BE49-F238E27FC236}">
                  <a16:creationId xmlns:a16="http://schemas.microsoft.com/office/drawing/2014/main" id="{504FCEF8-00F1-734B-A30B-F643942514C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58888" y="188913"/>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uppo 14">
            <a:extLst>
              <a:ext uri="{FF2B5EF4-FFF2-40B4-BE49-F238E27FC236}">
                <a16:creationId xmlns:a16="http://schemas.microsoft.com/office/drawing/2014/main" id="{3C39E669-52D7-6E42-AB85-CF9DE84614DF}"/>
              </a:ext>
            </a:extLst>
          </p:cNvPr>
          <p:cNvGrpSpPr>
            <a:grpSpLocks/>
          </p:cNvGrpSpPr>
          <p:nvPr/>
        </p:nvGrpSpPr>
        <p:grpSpPr bwMode="auto">
          <a:xfrm>
            <a:off x="1236928" y="3370791"/>
            <a:ext cx="2161646" cy="1624225"/>
            <a:chOff x="569138" y="4044950"/>
            <a:chExt cx="2594750" cy="1949460"/>
          </a:xfrm>
        </p:grpSpPr>
        <p:pic>
          <p:nvPicPr>
            <p:cNvPr id="59403" name="Picture 5" descr="fibo">
              <a:extLst>
                <a:ext uri="{FF2B5EF4-FFF2-40B4-BE49-F238E27FC236}">
                  <a16:creationId xmlns:a16="http://schemas.microsoft.com/office/drawing/2014/main" id="{E69327C4-C20E-8C43-88EF-D942B6F4AD98}"/>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16013" y="4044950"/>
              <a:ext cx="1063625"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Text Box 6">
              <a:extLst>
                <a:ext uri="{FF2B5EF4-FFF2-40B4-BE49-F238E27FC236}">
                  <a16:creationId xmlns:a16="http://schemas.microsoft.com/office/drawing/2014/main" id="{CC14AFBC-D66A-2946-A0F5-C98783C8FEBC}"/>
                </a:ext>
              </a:extLst>
            </p:cNvPr>
            <p:cNvSpPr txBox="1">
              <a:spLocks noChangeArrowheads="1"/>
            </p:cNvSpPr>
            <p:nvPr/>
          </p:nvSpPr>
          <p:spPr bwMode="auto">
            <a:xfrm>
              <a:off x="569138" y="5606534"/>
              <a:ext cx="2594750" cy="3878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Helvetica" pitchFamily="2" charset="0"/>
                  <a:ea typeface="ヒラギノ角ゴ Pro W3" panose="020B0300000000000000" pitchFamily="34" charset="-128"/>
                </a:defRPr>
              </a:lvl1pPr>
              <a:lvl2pPr marL="742950" indent="-285750">
                <a:spcBef>
                  <a:spcPct val="20000"/>
                </a:spcBef>
                <a:buChar char="–"/>
                <a:defRPr sz="2800">
                  <a:solidFill>
                    <a:schemeClr val="tx1"/>
                  </a:solidFill>
                  <a:latin typeface="Helvetica" pitchFamily="2" charset="0"/>
                  <a:ea typeface="ヒラギノ角ゴ Pro W3" panose="020B0300000000000000" pitchFamily="34" charset="-128"/>
                </a:defRPr>
              </a:lvl2pPr>
              <a:lvl3pPr marL="1143000" indent="-228600">
                <a:spcBef>
                  <a:spcPct val="20000"/>
                </a:spcBef>
                <a:buChar char="•"/>
                <a:defRPr sz="2400">
                  <a:solidFill>
                    <a:schemeClr val="tx1"/>
                  </a:solidFill>
                  <a:latin typeface="Helvetica" pitchFamily="2" charset="0"/>
                  <a:ea typeface="ヒラギノ角ゴ Pro W3" panose="020B0300000000000000" pitchFamily="34" charset="-128"/>
                </a:defRPr>
              </a:lvl3pPr>
              <a:lvl4pPr marL="1600200" indent="-228600">
                <a:spcBef>
                  <a:spcPct val="20000"/>
                </a:spcBef>
                <a:buChar char="–"/>
                <a:defRPr sz="2000">
                  <a:solidFill>
                    <a:schemeClr val="tx1"/>
                  </a:solidFill>
                  <a:latin typeface="Helvetica" pitchFamily="2" charset="0"/>
                  <a:ea typeface="ヒラギノ角ゴ Pro W3" panose="020B0300000000000000" pitchFamily="34" charset="-128"/>
                </a:defRPr>
              </a:lvl4pPr>
              <a:lvl5pPr marL="2057400" indent="-228600">
                <a:spcBef>
                  <a:spcPct val="20000"/>
                </a:spcBef>
                <a:buChar char="»"/>
                <a:defRPr sz="2000">
                  <a:solidFill>
                    <a:schemeClr val="tx1"/>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9pPr>
            </a:lstStyle>
            <a:p>
              <a:pPr lvl="0" algn="ctr">
                <a:spcBef>
                  <a:spcPts val="0"/>
                </a:spcBef>
                <a:buNone/>
              </a:pPr>
              <a:r>
                <a:rPr lang="fr-FR" sz="1500" dirty="0">
                  <a:solidFill>
                    <a:prstClr val="black"/>
                  </a:solidFill>
                  <a:latin typeface="Calibri"/>
                  <a:ea typeface="+mn-ea"/>
                </a:rPr>
                <a:t>Savoir Mathématique</a:t>
              </a:r>
            </a:p>
          </p:txBody>
        </p:sp>
      </p:grpSp>
      <p:sp>
        <p:nvSpPr>
          <p:cNvPr id="34825" name="Line 9">
            <a:extLst>
              <a:ext uri="{FF2B5EF4-FFF2-40B4-BE49-F238E27FC236}">
                <a16:creationId xmlns:a16="http://schemas.microsoft.com/office/drawing/2014/main" id="{26E06F2C-8193-7F46-936C-7F38A7B75E35}"/>
              </a:ext>
            </a:extLst>
          </p:cNvPr>
          <p:cNvSpPr>
            <a:spLocks noChangeShapeType="1"/>
          </p:cNvSpPr>
          <p:nvPr/>
        </p:nvSpPr>
        <p:spPr bwMode="auto">
          <a:xfrm>
            <a:off x="2794000" y="1460500"/>
            <a:ext cx="1016000" cy="88900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it-IT" sz="1500"/>
          </a:p>
        </p:txBody>
      </p:sp>
      <p:sp>
        <p:nvSpPr>
          <p:cNvPr id="34826" name="Line 10">
            <a:extLst>
              <a:ext uri="{FF2B5EF4-FFF2-40B4-BE49-F238E27FC236}">
                <a16:creationId xmlns:a16="http://schemas.microsoft.com/office/drawing/2014/main" id="{1C69600B-A4C1-5E4D-97AF-66981DCD5D2F}"/>
              </a:ext>
            </a:extLst>
          </p:cNvPr>
          <p:cNvSpPr>
            <a:spLocks noChangeShapeType="1"/>
          </p:cNvSpPr>
          <p:nvPr/>
        </p:nvSpPr>
        <p:spPr bwMode="auto">
          <a:xfrm flipH="1">
            <a:off x="2857500" y="3238500"/>
            <a:ext cx="1016000" cy="95250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it-IT" sz="1500"/>
          </a:p>
        </p:txBody>
      </p:sp>
      <p:sp>
        <p:nvSpPr>
          <p:cNvPr id="34828" name="Text Box 12">
            <a:extLst>
              <a:ext uri="{FF2B5EF4-FFF2-40B4-BE49-F238E27FC236}">
                <a16:creationId xmlns:a16="http://schemas.microsoft.com/office/drawing/2014/main" id="{5CD80510-2647-714E-BFC7-2E4C95D67FDC}"/>
              </a:ext>
            </a:extLst>
          </p:cNvPr>
          <p:cNvSpPr txBox="1">
            <a:spLocks noChangeArrowheads="1"/>
          </p:cNvSpPr>
          <p:nvPr/>
        </p:nvSpPr>
        <p:spPr bwMode="auto">
          <a:xfrm>
            <a:off x="4152636" y="216958"/>
            <a:ext cx="125707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itchFamily="2" charset="0"/>
                <a:ea typeface="ヒラギノ角ゴ Pro W3" panose="020B0300000000000000" pitchFamily="34" charset="-128"/>
              </a:defRPr>
            </a:lvl1pPr>
            <a:lvl2pPr marL="742950" indent="-285750">
              <a:spcBef>
                <a:spcPct val="20000"/>
              </a:spcBef>
              <a:buChar char="–"/>
              <a:defRPr sz="2800">
                <a:solidFill>
                  <a:schemeClr val="tx1"/>
                </a:solidFill>
                <a:latin typeface="Helvetica" pitchFamily="2" charset="0"/>
                <a:ea typeface="ヒラギノ角ゴ Pro W3" panose="020B0300000000000000" pitchFamily="34" charset="-128"/>
              </a:defRPr>
            </a:lvl2pPr>
            <a:lvl3pPr marL="1143000" indent="-228600">
              <a:spcBef>
                <a:spcPct val="20000"/>
              </a:spcBef>
              <a:buChar char="•"/>
              <a:defRPr sz="2400">
                <a:solidFill>
                  <a:schemeClr val="tx1"/>
                </a:solidFill>
                <a:latin typeface="Helvetica" pitchFamily="2" charset="0"/>
                <a:ea typeface="ヒラギノ角ゴ Pro W3" panose="020B0300000000000000" pitchFamily="34" charset="-128"/>
              </a:defRPr>
            </a:lvl3pPr>
            <a:lvl4pPr marL="1600200" indent="-228600">
              <a:spcBef>
                <a:spcPct val="20000"/>
              </a:spcBef>
              <a:buChar char="–"/>
              <a:defRPr sz="2000">
                <a:solidFill>
                  <a:schemeClr val="tx1"/>
                </a:solidFill>
                <a:latin typeface="Helvetica" pitchFamily="2" charset="0"/>
                <a:ea typeface="ヒラギノ角ゴ Pro W3" panose="020B0300000000000000" pitchFamily="34" charset="-128"/>
              </a:defRPr>
            </a:lvl4pPr>
            <a:lvl5pPr marL="2057400" indent="-228600">
              <a:spcBef>
                <a:spcPct val="20000"/>
              </a:spcBef>
              <a:buChar char="»"/>
              <a:defRPr sz="2000">
                <a:solidFill>
                  <a:schemeClr val="tx1"/>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9pPr>
          </a:lstStyle>
          <a:p>
            <a:pPr eaLnBrk="1" hangingPunct="1">
              <a:spcBef>
                <a:spcPct val="0"/>
              </a:spcBef>
              <a:buFontTx/>
              <a:buNone/>
            </a:pPr>
            <a:r>
              <a:rPr lang="it-IT" altLang="it-IT" sz="2667">
                <a:solidFill>
                  <a:srgbClr val="000066"/>
                </a:solidFill>
                <a:latin typeface="Brush Script MT" panose="03060802040406070304" pitchFamily="66" charset="-122"/>
                <a:ea typeface="ＭＳ Ｐゴシック" panose="020B0600070205080204" pitchFamily="34" charset="-128"/>
              </a:rPr>
              <a:t>Pupil(s) </a:t>
            </a:r>
          </a:p>
        </p:txBody>
      </p:sp>
      <p:sp>
        <p:nvSpPr>
          <p:cNvPr id="34829" name="Text Box 13">
            <a:extLst>
              <a:ext uri="{FF2B5EF4-FFF2-40B4-BE49-F238E27FC236}">
                <a16:creationId xmlns:a16="http://schemas.microsoft.com/office/drawing/2014/main" id="{F864C84B-1EC3-4140-B924-586C46184E01}"/>
              </a:ext>
            </a:extLst>
          </p:cNvPr>
          <p:cNvSpPr txBox="1">
            <a:spLocks noChangeArrowheads="1"/>
          </p:cNvSpPr>
          <p:nvPr/>
        </p:nvSpPr>
        <p:spPr bwMode="auto">
          <a:xfrm>
            <a:off x="4108979" y="4826000"/>
            <a:ext cx="101662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itchFamily="2" charset="0"/>
                <a:ea typeface="ヒラギノ角ゴ Pro W3" panose="020B0300000000000000" pitchFamily="34" charset="-128"/>
              </a:defRPr>
            </a:lvl1pPr>
            <a:lvl2pPr marL="742950" indent="-285750">
              <a:spcBef>
                <a:spcPct val="20000"/>
              </a:spcBef>
              <a:buChar char="–"/>
              <a:defRPr sz="2800">
                <a:solidFill>
                  <a:schemeClr val="tx1"/>
                </a:solidFill>
                <a:latin typeface="Helvetica" pitchFamily="2" charset="0"/>
                <a:ea typeface="ヒラギノ角ゴ Pro W3" panose="020B0300000000000000" pitchFamily="34" charset="-128"/>
              </a:defRPr>
            </a:lvl2pPr>
            <a:lvl3pPr marL="1143000" indent="-228600">
              <a:spcBef>
                <a:spcPct val="20000"/>
              </a:spcBef>
              <a:buChar char="•"/>
              <a:defRPr sz="2400">
                <a:solidFill>
                  <a:schemeClr val="tx1"/>
                </a:solidFill>
                <a:latin typeface="Helvetica" pitchFamily="2" charset="0"/>
                <a:ea typeface="ヒラギノ角ゴ Pro W3" panose="020B0300000000000000" pitchFamily="34" charset="-128"/>
              </a:defRPr>
            </a:lvl3pPr>
            <a:lvl4pPr marL="1600200" indent="-228600">
              <a:spcBef>
                <a:spcPct val="20000"/>
              </a:spcBef>
              <a:buChar char="–"/>
              <a:defRPr sz="2000">
                <a:solidFill>
                  <a:schemeClr val="tx1"/>
                </a:solidFill>
                <a:latin typeface="Helvetica" pitchFamily="2" charset="0"/>
                <a:ea typeface="ヒラギノ角ゴ Pro W3" panose="020B0300000000000000" pitchFamily="34" charset="-128"/>
              </a:defRPr>
            </a:lvl4pPr>
            <a:lvl5pPr marL="2057400" indent="-228600">
              <a:spcBef>
                <a:spcPct val="20000"/>
              </a:spcBef>
              <a:buChar char="»"/>
              <a:defRPr sz="2000">
                <a:solidFill>
                  <a:schemeClr val="tx1"/>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9pPr>
          </a:lstStyle>
          <a:p>
            <a:pPr eaLnBrk="1" hangingPunct="1">
              <a:spcBef>
                <a:spcPct val="0"/>
              </a:spcBef>
              <a:buFontTx/>
              <a:buNone/>
            </a:pPr>
            <a:r>
              <a:rPr lang="it-IT" altLang="it-IT" sz="2667">
                <a:solidFill>
                  <a:srgbClr val="CC3300"/>
                </a:solidFill>
                <a:latin typeface="Brush Script MT" panose="03060802040406070304" pitchFamily="66" charset="-122"/>
                <a:ea typeface="ＭＳ Ｐゴシック" panose="020B0600070205080204" pitchFamily="34" charset="-128"/>
              </a:rPr>
              <a:t>Culture</a:t>
            </a:r>
          </a:p>
        </p:txBody>
      </p:sp>
      <p:sp>
        <p:nvSpPr>
          <p:cNvPr id="19" name="Fumetto 2 18">
            <a:extLst>
              <a:ext uri="{FF2B5EF4-FFF2-40B4-BE49-F238E27FC236}">
                <a16:creationId xmlns:a16="http://schemas.microsoft.com/office/drawing/2014/main" id="{1D34B37B-406A-F74E-ADD9-B473B3461DFB}"/>
              </a:ext>
            </a:extLst>
          </p:cNvPr>
          <p:cNvSpPr>
            <a:spLocks noChangeArrowheads="1"/>
          </p:cNvSpPr>
          <p:nvPr/>
        </p:nvSpPr>
        <p:spPr bwMode="auto">
          <a:xfrm>
            <a:off x="4152636" y="581948"/>
            <a:ext cx="4271698" cy="1690959"/>
          </a:xfrm>
          <a:prstGeom prst="wedgeRoundRectCallout">
            <a:avLst>
              <a:gd name="adj1" fmla="val -72639"/>
              <a:gd name="adj2" fmla="val 29347"/>
              <a:gd name="adj3" fmla="val 16667"/>
            </a:avLst>
          </a:prstGeom>
          <a:gradFill rotWithShape="1">
            <a:gsLst>
              <a:gs pos="0">
                <a:srgbClr val="E4F6FF"/>
              </a:gs>
              <a:gs pos="64999">
                <a:srgbClr val="C2EAFF"/>
              </a:gs>
              <a:gs pos="100000">
                <a:srgbClr val="A9E3FF"/>
              </a:gs>
            </a:gsLst>
            <a:lin ang="5400000" scaled="1"/>
          </a:gradFill>
          <a:ln w="9525">
            <a:solidFill>
              <a:srgbClr val="93C7FC"/>
            </a:solidFill>
            <a:miter lim="800000"/>
            <a:headEnd/>
            <a:tailEnd/>
          </a:ln>
          <a:effectLst>
            <a:outerShdw blurRad="40000" dist="20000" dir="5400000" rotWithShape="0">
              <a:srgbClr val="808080">
                <a:alpha val="37999"/>
              </a:srgbClr>
            </a:outerShdw>
          </a:effectLst>
        </p:spPr>
        <p:txBody>
          <a:bodyPr anchor="ctr">
            <a:spAutoFit/>
          </a:bodyPr>
          <a:lstStyle>
            <a:lvl1pPr>
              <a:defRPr sz="2400">
                <a:solidFill>
                  <a:schemeClr val="bg2"/>
                </a:solidFill>
                <a:latin typeface="Arial" charset="0"/>
                <a:ea typeface="ＭＳ Ｐゴシック" charset="-128"/>
              </a:defRPr>
            </a:lvl1pPr>
            <a:lvl2pPr marL="742950" indent="-285750">
              <a:defRPr sz="2400">
                <a:solidFill>
                  <a:schemeClr val="bg2"/>
                </a:solidFill>
                <a:latin typeface="Arial" charset="0"/>
                <a:ea typeface="ＭＳ Ｐゴシック" charset="-128"/>
              </a:defRPr>
            </a:lvl2pPr>
            <a:lvl3pPr marL="1143000" indent="-228600">
              <a:defRPr sz="2400">
                <a:solidFill>
                  <a:schemeClr val="bg2"/>
                </a:solidFill>
                <a:latin typeface="Arial" charset="0"/>
                <a:ea typeface="ＭＳ Ｐゴシック" charset="-128"/>
              </a:defRPr>
            </a:lvl3pPr>
            <a:lvl4pPr marL="1600200" indent="-228600">
              <a:defRPr sz="2400">
                <a:solidFill>
                  <a:schemeClr val="bg2"/>
                </a:solidFill>
                <a:latin typeface="Arial" charset="0"/>
                <a:ea typeface="ＭＳ Ｐゴシック" charset="-128"/>
              </a:defRPr>
            </a:lvl4pPr>
            <a:lvl5pPr marL="2057400" indent="-228600">
              <a:defRPr sz="2400">
                <a:solidFill>
                  <a:schemeClr val="bg2"/>
                </a:solidFill>
                <a:latin typeface="Arial" charset="0"/>
                <a:ea typeface="ＭＳ Ｐゴシック" charset="-128"/>
              </a:defRPr>
            </a:lvl5pPr>
            <a:lvl6pPr marL="2514600" indent="-228600" eaLnBrk="0" fontAlgn="base" hangingPunct="0">
              <a:spcBef>
                <a:spcPct val="0"/>
              </a:spcBef>
              <a:spcAft>
                <a:spcPct val="0"/>
              </a:spcAft>
              <a:defRPr sz="2400">
                <a:solidFill>
                  <a:schemeClr val="bg2"/>
                </a:solidFill>
                <a:latin typeface="Arial" charset="0"/>
                <a:ea typeface="ＭＳ Ｐゴシック" charset="-128"/>
              </a:defRPr>
            </a:lvl6pPr>
            <a:lvl7pPr marL="2971800" indent="-228600" eaLnBrk="0" fontAlgn="base" hangingPunct="0">
              <a:spcBef>
                <a:spcPct val="0"/>
              </a:spcBef>
              <a:spcAft>
                <a:spcPct val="0"/>
              </a:spcAft>
              <a:defRPr sz="2400">
                <a:solidFill>
                  <a:schemeClr val="bg2"/>
                </a:solidFill>
                <a:latin typeface="Arial" charset="0"/>
                <a:ea typeface="ＭＳ Ｐゴシック" charset="-128"/>
              </a:defRPr>
            </a:lvl7pPr>
            <a:lvl8pPr marL="3429000" indent="-228600" eaLnBrk="0" fontAlgn="base" hangingPunct="0">
              <a:spcBef>
                <a:spcPct val="0"/>
              </a:spcBef>
              <a:spcAft>
                <a:spcPct val="0"/>
              </a:spcAft>
              <a:defRPr sz="2400">
                <a:solidFill>
                  <a:schemeClr val="bg2"/>
                </a:solidFill>
                <a:latin typeface="Arial" charset="0"/>
                <a:ea typeface="ＭＳ Ｐゴシック" charset="-128"/>
              </a:defRPr>
            </a:lvl8pPr>
            <a:lvl9pPr marL="3886200" indent="-228600" eaLnBrk="0" fontAlgn="base" hangingPunct="0">
              <a:spcBef>
                <a:spcPct val="0"/>
              </a:spcBef>
              <a:spcAft>
                <a:spcPct val="0"/>
              </a:spcAft>
              <a:defRPr sz="2400">
                <a:solidFill>
                  <a:schemeClr val="bg2"/>
                </a:solidFill>
                <a:latin typeface="Arial" charset="0"/>
                <a:ea typeface="ＭＳ Ｐゴシック" charset="-128"/>
              </a:defRPr>
            </a:lvl9pPr>
          </a:lstStyle>
          <a:p>
            <a:pPr>
              <a:defRPr/>
            </a:pPr>
            <a:r>
              <a:rPr lang="en-GB" altLang="it-IT" sz="2333" dirty="0">
                <a:solidFill>
                  <a:srgbClr val="004080"/>
                </a:solidFill>
                <a:latin typeface="Helvetica" charset="0"/>
                <a:ea typeface="ヒラギノ角ゴ Pro W3" charset="-128"/>
              </a:rPr>
              <a:t>Significations (</a:t>
            </a:r>
            <a:r>
              <a:rPr lang="en-GB" altLang="it-IT" sz="2333" dirty="0" err="1">
                <a:solidFill>
                  <a:srgbClr val="004080"/>
                </a:solidFill>
                <a:latin typeface="Helvetica" charset="0"/>
                <a:ea typeface="ヒラギノ角ゴ Pro W3" charset="-128"/>
              </a:rPr>
              <a:t>personnelles</a:t>
            </a:r>
            <a:r>
              <a:rPr lang="en-GB" altLang="it-IT" sz="2333" dirty="0">
                <a:solidFill>
                  <a:srgbClr val="004080"/>
                </a:solidFill>
                <a:latin typeface="Helvetica" charset="0"/>
                <a:ea typeface="ヒラギノ角ゴ Pro W3" charset="-128"/>
              </a:rPr>
              <a:t>) </a:t>
            </a:r>
            <a:r>
              <a:rPr lang="en-GB" altLang="it-IT" sz="2333" dirty="0" err="1">
                <a:solidFill>
                  <a:srgbClr val="004080"/>
                </a:solidFill>
                <a:latin typeface="Helvetica" charset="0"/>
                <a:ea typeface="ヒラギノ角ゴ Pro W3" charset="-128"/>
              </a:rPr>
              <a:t>émergeant</a:t>
            </a:r>
            <a:r>
              <a:rPr lang="en-GB" altLang="it-IT" sz="2333" dirty="0">
                <a:solidFill>
                  <a:srgbClr val="004080"/>
                </a:solidFill>
                <a:latin typeface="Helvetica" charset="0"/>
                <a:ea typeface="ヒラギノ角ゴ Pro W3" charset="-128"/>
              </a:rPr>
              <a:t> </a:t>
            </a:r>
            <a:r>
              <a:rPr lang="en-GB" altLang="it-IT" sz="2333" dirty="0" err="1">
                <a:solidFill>
                  <a:srgbClr val="004080"/>
                </a:solidFill>
                <a:latin typeface="Helvetica" charset="0"/>
                <a:ea typeface="ヒラギノ角ゴ Pro W3" charset="-128"/>
              </a:rPr>
              <a:t>d’activités</a:t>
            </a:r>
            <a:r>
              <a:rPr lang="en-GB" altLang="it-IT" sz="2333" dirty="0">
                <a:solidFill>
                  <a:srgbClr val="004080"/>
                </a:solidFill>
                <a:latin typeface="Helvetica" charset="0"/>
                <a:ea typeface="ヒラギノ角ゴ Pro W3" charset="-128"/>
              </a:rPr>
              <a:t> </a:t>
            </a:r>
            <a:r>
              <a:rPr lang="en-GB" altLang="it-IT" sz="2333" dirty="0" err="1">
                <a:solidFill>
                  <a:srgbClr val="004080"/>
                </a:solidFill>
                <a:latin typeface="Helvetica" charset="0"/>
                <a:ea typeface="ヒラギノ角ゴ Pro W3" charset="-128"/>
              </a:rPr>
              <a:t>centrées</a:t>
            </a:r>
            <a:r>
              <a:rPr lang="en-GB" altLang="it-IT" sz="2333" dirty="0">
                <a:solidFill>
                  <a:srgbClr val="004080"/>
                </a:solidFill>
                <a:latin typeface="Helvetica" charset="0"/>
                <a:ea typeface="ヒラギノ角ゴ Pro W3" charset="-128"/>
              </a:rPr>
              <a:t> sur </a:t>
            </a:r>
            <a:r>
              <a:rPr lang="en-GB" altLang="it-IT" sz="2333" dirty="0" err="1">
                <a:solidFill>
                  <a:srgbClr val="004080"/>
                </a:solidFill>
                <a:latin typeface="Helvetica" charset="0"/>
                <a:ea typeface="ヒラギノ角ゴ Pro W3" charset="-128"/>
              </a:rPr>
              <a:t>l’utilisation</a:t>
            </a:r>
            <a:r>
              <a:rPr lang="en-GB" altLang="it-IT" sz="2333" dirty="0">
                <a:solidFill>
                  <a:srgbClr val="004080"/>
                </a:solidFill>
                <a:latin typeface="Helvetica" charset="0"/>
                <a:ea typeface="ヒラギノ角ゴ Pro W3" charset="-128"/>
              </a:rPr>
              <a:t> d’un artefact</a:t>
            </a:r>
          </a:p>
        </p:txBody>
      </p:sp>
      <p:sp>
        <p:nvSpPr>
          <p:cNvPr id="20" name="Fumetto 2 19">
            <a:extLst>
              <a:ext uri="{FF2B5EF4-FFF2-40B4-BE49-F238E27FC236}">
                <a16:creationId xmlns:a16="http://schemas.microsoft.com/office/drawing/2014/main" id="{56EBDC5F-1A78-304C-8705-D3D93ED21F78}"/>
              </a:ext>
            </a:extLst>
          </p:cNvPr>
          <p:cNvSpPr>
            <a:spLocks noChangeArrowheads="1"/>
          </p:cNvSpPr>
          <p:nvPr/>
        </p:nvSpPr>
        <p:spPr bwMode="auto">
          <a:xfrm>
            <a:off x="3641990" y="3238500"/>
            <a:ext cx="4782344" cy="1894552"/>
          </a:xfrm>
          <a:prstGeom prst="wedgeRoundRectCallout">
            <a:avLst>
              <a:gd name="adj1" fmla="val -66463"/>
              <a:gd name="adj2" fmla="val -8847"/>
              <a:gd name="adj3" fmla="val 16667"/>
            </a:avLst>
          </a:prstGeom>
          <a:gradFill rotWithShape="1">
            <a:gsLst>
              <a:gs pos="0">
                <a:srgbClr val="F0F0FF"/>
              </a:gs>
              <a:gs pos="64999">
                <a:srgbClr val="DDDDFF"/>
              </a:gs>
              <a:gs pos="100000">
                <a:srgbClr val="D0D0FF"/>
              </a:gs>
            </a:gsLst>
            <a:lin ang="5400000" scaled="1"/>
          </a:gradFill>
          <a:ln w="9525">
            <a:solidFill>
              <a:srgbClr val="C6C6FB"/>
            </a:solidFill>
            <a:miter lim="800000"/>
            <a:headEnd/>
            <a:tailEnd/>
          </a:ln>
          <a:effectLst>
            <a:outerShdw blurRad="40000" dist="20000" dir="5400000" rotWithShape="0">
              <a:srgbClr val="808080">
                <a:alpha val="37999"/>
              </a:srgbClr>
            </a:outerShdw>
          </a:effectLst>
        </p:spPr>
        <p:txBody>
          <a:bodyPr anchor="ctr"/>
          <a:lstStyle>
            <a:lvl1pPr>
              <a:defRPr sz="2400">
                <a:solidFill>
                  <a:schemeClr val="bg2"/>
                </a:solidFill>
                <a:latin typeface="Arial" charset="0"/>
                <a:ea typeface="ＭＳ Ｐゴシック" charset="-128"/>
              </a:defRPr>
            </a:lvl1pPr>
            <a:lvl2pPr marL="742950" indent="-285750">
              <a:defRPr sz="2400">
                <a:solidFill>
                  <a:schemeClr val="bg2"/>
                </a:solidFill>
                <a:latin typeface="Arial" charset="0"/>
                <a:ea typeface="ＭＳ Ｐゴシック" charset="-128"/>
              </a:defRPr>
            </a:lvl2pPr>
            <a:lvl3pPr marL="1143000" indent="-228600">
              <a:defRPr sz="2400">
                <a:solidFill>
                  <a:schemeClr val="bg2"/>
                </a:solidFill>
                <a:latin typeface="Arial" charset="0"/>
                <a:ea typeface="ＭＳ Ｐゴシック" charset="-128"/>
              </a:defRPr>
            </a:lvl3pPr>
            <a:lvl4pPr marL="1600200" indent="-228600">
              <a:defRPr sz="2400">
                <a:solidFill>
                  <a:schemeClr val="bg2"/>
                </a:solidFill>
                <a:latin typeface="Arial" charset="0"/>
                <a:ea typeface="ＭＳ Ｐゴシック" charset="-128"/>
              </a:defRPr>
            </a:lvl4pPr>
            <a:lvl5pPr marL="2057400" indent="-228600">
              <a:defRPr sz="2400">
                <a:solidFill>
                  <a:schemeClr val="bg2"/>
                </a:solidFill>
                <a:latin typeface="Arial" charset="0"/>
                <a:ea typeface="ＭＳ Ｐゴシック" charset="-128"/>
              </a:defRPr>
            </a:lvl5pPr>
            <a:lvl6pPr marL="2514600" indent="-228600" eaLnBrk="0" fontAlgn="base" hangingPunct="0">
              <a:spcBef>
                <a:spcPct val="0"/>
              </a:spcBef>
              <a:spcAft>
                <a:spcPct val="0"/>
              </a:spcAft>
              <a:defRPr sz="2400">
                <a:solidFill>
                  <a:schemeClr val="bg2"/>
                </a:solidFill>
                <a:latin typeface="Arial" charset="0"/>
                <a:ea typeface="ＭＳ Ｐゴシック" charset="-128"/>
              </a:defRPr>
            </a:lvl6pPr>
            <a:lvl7pPr marL="2971800" indent="-228600" eaLnBrk="0" fontAlgn="base" hangingPunct="0">
              <a:spcBef>
                <a:spcPct val="0"/>
              </a:spcBef>
              <a:spcAft>
                <a:spcPct val="0"/>
              </a:spcAft>
              <a:defRPr sz="2400">
                <a:solidFill>
                  <a:schemeClr val="bg2"/>
                </a:solidFill>
                <a:latin typeface="Arial" charset="0"/>
                <a:ea typeface="ＭＳ Ｐゴシック" charset="-128"/>
              </a:defRPr>
            </a:lvl7pPr>
            <a:lvl8pPr marL="3429000" indent="-228600" eaLnBrk="0" fontAlgn="base" hangingPunct="0">
              <a:spcBef>
                <a:spcPct val="0"/>
              </a:spcBef>
              <a:spcAft>
                <a:spcPct val="0"/>
              </a:spcAft>
              <a:defRPr sz="2400">
                <a:solidFill>
                  <a:schemeClr val="bg2"/>
                </a:solidFill>
                <a:latin typeface="Arial" charset="0"/>
                <a:ea typeface="ＭＳ Ｐゴシック" charset="-128"/>
              </a:defRPr>
            </a:lvl8pPr>
            <a:lvl9pPr marL="3886200" indent="-228600" eaLnBrk="0" fontAlgn="base" hangingPunct="0">
              <a:spcBef>
                <a:spcPct val="0"/>
              </a:spcBef>
              <a:spcAft>
                <a:spcPct val="0"/>
              </a:spcAft>
              <a:defRPr sz="2400">
                <a:solidFill>
                  <a:schemeClr val="bg2"/>
                </a:solidFill>
                <a:latin typeface="Arial" charset="0"/>
                <a:ea typeface="ＭＳ Ｐゴシック" charset="-128"/>
              </a:defRPr>
            </a:lvl9pPr>
          </a:lstStyle>
          <a:p>
            <a:pPr>
              <a:defRPr/>
            </a:pPr>
            <a:r>
              <a:rPr lang="en-GB" altLang="it-IT" sz="2333" dirty="0">
                <a:solidFill>
                  <a:srgbClr val="004080"/>
                </a:solidFill>
                <a:latin typeface="Helvetica" charset="0"/>
                <a:ea typeface="ヒラギノ角ゴ Pro W3" charset="-128"/>
              </a:rPr>
              <a:t>Significations </a:t>
            </a:r>
            <a:r>
              <a:rPr lang="en-GB" altLang="it-IT" sz="2333" dirty="0" err="1">
                <a:solidFill>
                  <a:srgbClr val="004080"/>
                </a:solidFill>
                <a:latin typeface="Helvetica" charset="0"/>
                <a:ea typeface="ヒラギノ角ゴ Pro W3" charset="-128"/>
              </a:rPr>
              <a:t>mathématiques</a:t>
            </a:r>
            <a:r>
              <a:rPr lang="en-GB" altLang="it-IT" sz="2333" dirty="0">
                <a:solidFill>
                  <a:srgbClr val="004080"/>
                </a:solidFill>
                <a:latin typeface="Helvetica" charset="0"/>
                <a:ea typeface="ヒラギノ角ゴ Pro W3" charset="-128"/>
              </a:rPr>
              <a:t> (</a:t>
            </a:r>
            <a:r>
              <a:rPr lang="en-GB" altLang="it-IT" sz="2333" dirty="0" err="1">
                <a:solidFill>
                  <a:srgbClr val="004080"/>
                </a:solidFill>
                <a:latin typeface="Helvetica" charset="0"/>
                <a:ea typeface="ヒラギノ角ゴ Pro W3" charset="-128"/>
              </a:rPr>
              <a:t>culturelles</a:t>
            </a:r>
            <a:r>
              <a:rPr lang="en-GB" altLang="it-IT" sz="2333" dirty="0">
                <a:solidFill>
                  <a:srgbClr val="004080"/>
                </a:solidFill>
                <a:latin typeface="Helvetica" charset="0"/>
                <a:ea typeface="ヒラギノ角ゴ Pro W3" charset="-128"/>
              </a:rPr>
              <a:t>) qui </a:t>
            </a:r>
            <a:r>
              <a:rPr lang="en-GB" altLang="it-IT" sz="2333" dirty="0" err="1">
                <a:solidFill>
                  <a:srgbClr val="004080"/>
                </a:solidFill>
                <a:latin typeface="Helvetica" charset="0"/>
                <a:ea typeface="ヒラギノ角ゴ Pro W3" charset="-128"/>
              </a:rPr>
              <a:t>sont</a:t>
            </a:r>
            <a:r>
              <a:rPr lang="en-GB" altLang="it-IT" sz="2333" dirty="0">
                <a:solidFill>
                  <a:srgbClr val="004080"/>
                </a:solidFill>
                <a:latin typeface="Helvetica" charset="0"/>
                <a:ea typeface="ヒラギノ角ゴ Pro W3" charset="-128"/>
              </a:rPr>
              <a:t> </a:t>
            </a:r>
            <a:r>
              <a:rPr lang="en-GB" altLang="it-IT" sz="2333" dirty="0" err="1">
                <a:solidFill>
                  <a:srgbClr val="004080"/>
                </a:solidFill>
                <a:latin typeface="Helvetica" charset="0"/>
                <a:ea typeface="ヒラギノ角ゴ Pro W3" charset="-128"/>
              </a:rPr>
              <a:t>évoquées</a:t>
            </a:r>
            <a:r>
              <a:rPr lang="en-GB" altLang="it-IT" sz="2333" dirty="0">
                <a:solidFill>
                  <a:srgbClr val="004080"/>
                </a:solidFill>
                <a:latin typeface="Helvetica" charset="0"/>
                <a:ea typeface="ヒラギノ角ゴ Pro W3" charset="-128"/>
              </a:rPr>
              <a:t> par </a:t>
            </a:r>
            <a:r>
              <a:rPr lang="en-GB" altLang="it-IT" sz="2333" dirty="0" err="1">
                <a:solidFill>
                  <a:srgbClr val="004080"/>
                </a:solidFill>
                <a:latin typeface="Helvetica" charset="0"/>
                <a:ea typeface="ヒラギノ角ゴ Pro W3" charset="-128"/>
              </a:rPr>
              <a:t>l’utilisation</a:t>
            </a:r>
            <a:r>
              <a:rPr lang="en-GB" altLang="it-IT" sz="2333" dirty="0">
                <a:solidFill>
                  <a:srgbClr val="004080"/>
                </a:solidFill>
                <a:latin typeface="Helvetica" charset="0"/>
                <a:ea typeface="ヒラギノ角ゴ Pro W3" charset="-128"/>
              </a:rPr>
              <a:t> </a:t>
            </a:r>
            <a:r>
              <a:rPr lang="en-GB" altLang="it-IT" sz="2333" dirty="0" err="1">
                <a:solidFill>
                  <a:srgbClr val="004080"/>
                </a:solidFill>
                <a:latin typeface="Helvetica" charset="0"/>
                <a:ea typeface="ヒラギノ角ゴ Pro W3" charset="-128"/>
              </a:rPr>
              <a:t>d’artefacts</a:t>
            </a:r>
            <a:r>
              <a:rPr lang="en-GB" altLang="it-IT" sz="2333" dirty="0">
                <a:solidFill>
                  <a:srgbClr val="004080"/>
                </a:solidFill>
                <a:latin typeface="Helvetica" charset="0"/>
                <a:ea typeface="ヒラギノ角ゴ Pro W3" charset="-128"/>
              </a:rPr>
              <a:t> pour les experts</a:t>
            </a:r>
          </a:p>
        </p:txBody>
      </p:sp>
      <p:sp>
        <p:nvSpPr>
          <p:cNvPr id="4" name="Rettangolo 3">
            <a:extLst>
              <a:ext uri="{FF2B5EF4-FFF2-40B4-BE49-F238E27FC236}">
                <a16:creationId xmlns:a16="http://schemas.microsoft.com/office/drawing/2014/main" id="{FFF3FCDF-B832-7642-A5B6-3796CBB43DDC}"/>
              </a:ext>
            </a:extLst>
          </p:cNvPr>
          <p:cNvSpPr/>
          <p:nvPr/>
        </p:nvSpPr>
        <p:spPr>
          <a:xfrm>
            <a:off x="1726870" y="1564111"/>
            <a:ext cx="724494" cy="369332"/>
          </a:xfrm>
          <a:prstGeom prst="rect">
            <a:avLst/>
          </a:prstGeom>
        </p:spPr>
        <p:txBody>
          <a:bodyPr wrap="none">
            <a:spAutoFit/>
          </a:bodyPr>
          <a:lstStyle/>
          <a:p>
            <a:r>
              <a:rPr lang="fr-FR" dirty="0"/>
              <a:t>Tâche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ella a 7 punte 16">
            <a:extLst>
              <a:ext uri="{FF2B5EF4-FFF2-40B4-BE49-F238E27FC236}">
                <a16:creationId xmlns:a16="http://schemas.microsoft.com/office/drawing/2014/main" id="{C2BC16E8-667A-D04B-A793-9DBB2A87C634}"/>
              </a:ext>
            </a:extLst>
          </p:cNvPr>
          <p:cNvSpPr>
            <a:spLocks/>
          </p:cNvSpPr>
          <p:nvPr/>
        </p:nvSpPr>
        <p:spPr bwMode="auto">
          <a:xfrm>
            <a:off x="3641990" y="1837532"/>
            <a:ext cx="2222500" cy="1559718"/>
          </a:xfrm>
          <a:custGeom>
            <a:avLst/>
            <a:gdLst>
              <a:gd name="T0" fmla="*/ -7 w 2667000"/>
              <a:gd name="T1" fmla="*/ 1203678 h 1871662"/>
              <a:gd name="T2" fmla="*/ 410687 w 2667000"/>
              <a:gd name="T3" fmla="*/ 832973 h 1871662"/>
              <a:gd name="T4" fmla="*/ 264115 w 2667000"/>
              <a:gd name="T5" fmla="*/ 370707 h 1871662"/>
              <a:gd name="T6" fmla="*/ 922814 w 2667000"/>
              <a:gd name="T7" fmla="*/ 370708 h 1871662"/>
              <a:gd name="T8" fmla="*/ 1333500 w 2667000"/>
              <a:gd name="T9" fmla="*/ 0 h 1871662"/>
              <a:gd name="T10" fmla="*/ 1744186 w 2667000"/>
              <a:gd name="T11" fmla="*/ 370708 h 1871662"/>
              <a:gd name="T12" fmla="*/ 2402885 w 2667000"/>
              <a:gd name="T13" fmla="*/ 370707 h 1871662"/>
              <a:gd name="T14" fmla="*/ 2256313 w 2667000"/>
              <a:gd name="T15" fmla="*/ 832973 h 1871662"/>
              <a:gd name="T16" fmla="*/ 2667007 w 2667000"/>
              <a:gd name="T17" fmla="*/ 1203678 h 1871662"/>
              <a:gd name="T18" fmla="*/ 2073536 w 2667000"/>
              <a:gd name="T19" fmla="*/ 1409405 h 1871662"/>
              <a:gd name="T20" fmla="*/ 1926960 w 2667000"/>
              <a:gd name="T21" fmla="*/ 1871672 h 1871662"/>
              <a:gd name="T22" fmla="*/ 1333500 w 2667000"/>
              <a:gd name="T23" fmla="*/ 1665942 h 1871662"/>
              <a:gd name="T24" fmla="*/ 740040 w 2667000"/>
              <a:gd name="T25" fmla="*/ 1871672 h 1871662"/>
              <a:gd name="T26" fmla="*/ 593464 w 2667000"/>
              <a:gd name="T27" fmla="*/ 1409405 h 1871662"/>
              <a:gd name="T28" fmla="*/ -7 w 2667000"/>
              <a:gd name="T29" fmla="*/ 1203678 h 18716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67000"/>
              <a:gd name="T46" fmla="*/ 0 h 1871662"/>
              <a:gd name="T47" fmla="*/ 2667000 w 2667000"/>
              <a:gd name="T48" fmla="*/ 1871662 h 18716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67000" h="1871662">
                <a:moveTo>
                  <a:pt x="-7" y="1203678"/>
                </a:moveTo>
                <a:lnTo>
                  <a:pt x="410687" y="832973"/>
                </a:lnTo>
                <a:lnTo>
                  <a:pt x="264115" y="370707"/>
                </a:lnTo>
                <a:lnTo>
                  <a:pt x="922814" y="370708"/>
                </a:lnTo>
                <a:lnTo>
                  <a:pt x="1333500" y="0"/>
                </a:lnTo>
                <a:lnTo>
                  <a:pt x="1744186" y="370708"/>
                </a:lnTo>
                <a:lnTo>
                  <a:pt x="2402885" y="370707"/>
                </a:lnTo>
                <a:lnTo>
                  <a:pt x="2256313" y="832973"/>
                </a:lnTo>
                <a:lnTo>
                  <a:pt x="2667007" y="1203678"/>
                </a:lnTo>
                <a:lnTo>
                  <a:pt x="2073536" y="1409405"/>
                </a:lnTo>
                <a:lnTo>
                  <a:pt x="1926960" y="1871672"/>
                </a:lnTo>
                <a:lnTo>
                  <a:pt x="1333500" y="1665942"/>
                </a:lnTo>
                <a:lnTo>
                  <a:pt x="740040" y="1871672"/>
                </a:lnTo>
                <a:lnTo>
                  <a:pt x="593464" y="1409405"/>
                </a:lnTo>
                <a:lnTo>
                  <a:pt x="-7" y="1203678"/>
                </a:lnTo>
                <a:close/>
              </a:path>
            </a:pathLst>
          </a:custGeom>
          <a:gradFill rotWithShape="1">
            <a:gsLst>
              <a:gs pos="0">
                <a:srgbClr val="9FE2FF"/>
              </a:gs>
              <a:gs pos="100000">
                <a:srgbClr val="8ACCFF"/>
              </a:gs>
            </a:gsLst>
            <a:lin ang="5400000"/>
          </a:gradFill>
          <a:ln w="9525">
            <a:solidFill>
              <a:srgbClr val="93C7FC"/>
            </a:solidFill>
            <a:miter lim="800000"/>
            <a:headEnd/>
            <a:tailEnd/>
          </a:ln>
          <a:effectLst>
            <a:outerShdw blurRad="40000" dist="23000" dir="5400000" rotWithShape="0">
              <a:srgbClr val="808080">
                <a:alpha val="34999"/>
              </a:srgbClr>
            </a:outerShdw>
          </a:effectLst>
        </p:spPr>
        <p:txBody>
          <a:bodyPr anchor="ctr"/>
          <a:lstStyle/>
          <a:p>
            <a:pPr algn="ctr">
              <a:defRPr/>
            </a:pPr>
            <a:r>
              <a:rPr lang="it-IT" sz="2167" dirty="0" err="1">
                <a:solidFill>
                  <a:schemeClr val="lt1"/>
                </a:solidFill>
              </a:rPr>
              <a:t>Artefact</a:t>
            </a:r>
            <a:endParaRPr lang="it-IT" sz="2167" dirty="0">
              <a:solidFill>
                <a:schemeClr val="lt1"/>
              </a:solidFill>
            </a:endParaRPr>
          </a:p>
        </p:txBody>
      </p:sp>
      <p:grpSp>
        <p:nvGrpSpPr>
          <p:cNvPr id="2" name="Gruppo 13">
            <a:extLst>
              <a:ext uri="{FF2B5EF4-FFF2-40B4-BE49-F238E27FC236}">
                <a16:creationId xmlns:a16="http://schemas.microsoft.com/office/drawing/2014/main" id="{C4376F52-89F4-6047-8957-7FC2E21F88A5}"/>
              </a:ext>
            </a:extLst>
          </p:cNvPr>
          <p:cNvGrpSpPr>
            <a:grpSpLocks/>
          </p:cNvGrpSpPr>
          <p:nvPr/>
        </p:nvGrpSpPr>
        <p:grpSpPr bwMode="auto">
          <a:xfrm>
            <a:off x="1751542" y="157428"/>
            <a:ext cx="1647032" cy="1643847"/>
            <a:chOff x="1187450" y="188913"/>
            <a:chExt cx="1976438" cy="1972003"/>
          </a:xfrm>
        </p:grpSpPr>
        <p:sp>
          <p:nvSpPr>
            <p:cNvPr id="59405" name="Text Box 3">
              <a:extLst>
                <a:ext uri="{FF2B5EF4-FFF2-40B4-BE49-F238E27FC236}">
                  <a16:creationId xmlns:a16="http://schemas.microsoft.com/office/drawing/2014/main" id="{7B27B0D1-065C-074D-91FF-1C66259AB865}"/>
                </a:ext>
              </a:extLst>
            </p:cNvPr>
            <p:cNvSpPr txBox="1">
              <a:spLocks noChangeArrowheads="1"/>
            </p:cNvSpPr>
            <p:nvPr/>
          </p:nvSpPr>
          <p:spPr bwMode="auto">
            <a:xfrm>
              <a:off x="1187450" y="1773238"/>
              <a:ext cx="221677" cy="38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itchFamily="2" charset="0"/>
                  <a:ea typeface="ヒラギノ角ゴ Pro W3" panose="020B0300000000000000" pitchFamily="34" charset="-128"/>
                </a:defRPr>
              </a:lvl1pPr>
              <a:lvl2pPr marL="742950" indent="-285750">
                <a:spcBef>
                  <a:spcPct val="20000"/>
                </a:spcBef>
                <a:buChar char="–"/>
                <a:defRPr sz="2800">
                  <a:solidFill>
                    <a:schemeClr val="tx1"/>
                  </a:solidFill>
                  <a:latin typeface="Helvetica" pitchFamily="2" charset="0"/>
                  <a:ea typeface="ヒラギノ角ゴ Pro W3" panose="020B0300000000000000" pitchFamily="34" charset="-128"/>
                </a:defRPr>
              </a:lvl2pPr>
              <a:lvl3pPr marL="1143000" indent="-228600">
                <a:spcBef>
                  <a:spcPct val="20000"/>
                </a:spcBef>
                <a:buChar char="•"/>
                <a:defRPr sz="2400">
                  <a:solidFill>
                    <a:schemeClr val="tx1"/>
                  </a:solidFill>
                  <a:latin typeface="Helvetica" pitchFamily="2" charset="0"/>
                  <a:ea typeface="ヒラギノ角ゴ Pro W3" panose="020B0300000000000000" pitchFamily="34" charset="-128"/>
                </a:defRPr>
              </a:lvl3pPr>
              <a:lvl4pPr marL="1600200" indent="-228600">
                <a:spcBef>
                  <a:spcPct val="20000"/>
                </a:spcBef>
                <a:buChar char="–"/>
                <a:defRPr sz="2000">
                  <a:solidFill>
                    <a:schemeClr val="tx1"/>
                  </a:solidFill>
                  <a:latin typeface="Helvetica" pitchFamily="2" charset="0"/>
                  <a:ea typeface="ヒラギノ角ゴ Pro W3" panose="020B0300000000000000" pitchFamily="34" charset="-128"/>
                </a:defRPr>
              </a:lvl4pPr>
              <a:lvl5pPr marL="2057400" indent="-228600">
                <a:spcBef>
                  <a:spcPct val="20000"/>
                </a:spcBef>
                <a:buChar char="»"/>
                <a:defRPr sz="2000">
                  <a:solidFill>
                    <a:schemeClr val="tx1"/>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9pPr>
            </a:lstStyle>
            <a:p>
              <a:pPr eaLnBrk="1" hangingPunct="1">
                <a:spcBef>
                  <a:spcPct val="0"/>
                </a:spcBef>
                <a:buFontTx/>
                <a:buNone/>
              </a:pPr>
              <a:endParaRPr lang="it-IT" altLang="it-IT" sz="1500" dirty="0">
                <a:solidFill>
                  <a:schemeClr val="bg2"/>
                </a:solidFill>
                <a:latin typeface="Arial" panose="020B0604020202020204" pitchFamily="34" charset="0"/>
                <a:ea typeface="ＭＳ Ｐゴシック" panose="020B0600070205080204" pitchFamily="34" charset="-128"/>
              </a:endParaRPr>
            </a:p>
          </p:txBody>
        </p:sp>
        <p:pic>
          <p:nvPicPr>
            <p:cNvPr id="59406" name="Picture 4" descr="school_clipart_boy_writting">
              <a:extLst>
                <a:ext uri="{FF2B5EF4-FFF2-40B4-BE49-F238E27FC236}">
                  <a16:creationId xmlns:a16="http://schemas.microsoft.com/office/drawing/2014/main" id="{504FCEF8-00F1-734B-A30B-F643942514C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58888" y="188913"/>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uppo 14">
            <a:extLst>
              <a:ext uri="{FF2B5EF4-FFF2-40B4-BE49-F238E27FC236}">
                <a16:creationId xmlns:a16="http://schemas.microsoft.com/office/drawing/2014/main" id="{3C39E669-52D7-6E42-AB85-CF9DE84614DF}"/>
              </a:ext>
            </a:extLst>
          </p:cNvPr>
          <p:cNvGrpSpPr>
            <a:grpSpLocks/>
          </p:cNvGrpSpPr>
          <p:nvPr/>
        </p:nvGrpSpPr>
        <p:grpSpPr bwMode="auto">
          <a:xfrm>
            <a:off x="1236928" y="3370791"/>
            <a:ext cx="2161646" cy="1624225"/>
            <a:chOff x="569138" y="4044950"/>
            <a:chExt cx="2594750" cy="1949460"/>
          </a:xfrm>
        </p:grpSpPr>
        <p:pic>
          <p:nvPicPr>
            <p:cNvPr id="59403" name="Picture 5" descr="fibo">
              <a:extLst>
                <a:ext uri="{FF2B5EF4-FFF2-40B4-BE49-F238E27FC236}">
                  <a16:creationId xmlns:a16="http://schemas.microsoft.com/office/drawing/2014/main" id="{E69327C4-C20E-8C43-88EF-D942B6F4AD98}"/>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16013" y="4044950"/>
              <a:ext cx="1063625"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Text Box 6">
              <a:extLst>
                <a:ext uri="{FF2B5EF4-FFF2-40B4-BE49-F238E27FC236}">
                  <a16:creationId xmlns:a16="http://schemas.microsoft.com/office/drawing/2014/main" id="{CC14AFBC-D66A-2946-A0F5-C98783C8FEBC}"/>
                </a:ext>
              </a:extLst>
            </p:cNvPr>
            <p:cNvSpPr txBox="1">
              <a:spLocks noChangeArrowheads="1"/>
            </p:cNvSpPr>
            <p:nvPr/>
          </p:nvSpPr>
          <p:spPr bwMode="auto">
            <a:xfrm>
              <a:off x="569138" y="5606534"/>
              <a:ext cx="2594750" cy="3878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Helvetica" pitchFamily="2" charset="0"/>
                  <a:ea typeface="ヒラギノ角ゴ Pro W3" panose="020B0300000000000000" pitchFamily="34" charset="-128"/>
                </a:defRPr>
              </a:lvl1pPr>
              <a:lvl2pPr marL="742950" indent="-285750">
                <a:spcBef>
                  <a:spcPct val="20000"/>
                </a:spcBef>
                <a:buChar char="–"/>
                <a:defRPr sz="2800">
                  <a:solidFill>
                    <a:schemeClr val="tx1"/>
                  </a:solidFill>
                  <a:latin typeface="Helvetica" pitchFamily="2" charset="0"/>
                  <a:ea typeface="ヒラギノ角ゴ Pro W3" panose="020B0300000000000000" pitchFamily="34" charset="-128"/>
                </a:defRPr>
              </a:lvl2pPr>
              <a:lvl3pPr marL="1143000" indent="-228600">
                <a:spcBef>
                  <a:spcPct val="20000"/>
                </a:spcBef>
                <a:buChar char="•"/>
                <a:defRPr sz="2400">
                  <a:solidFill>
                    <a:schemeClr val="tx1"/>
                  </a:solidFill>
                  <a:latin typeface="Helvetica" pitchFamily="2" charset="0"/>
                  <a:ea typeface="ヒラギノ角ゴ Pro W3" panose="020B0300000000000000" pitchFamily="34" charset="-128"/>
                </a:defRPr>
              </a:lvl3pPr>
              <a:lvl4pPr marL="1600200" indent="-228600">
                <a:spcBef>
                  <a:spcPct val="20000"/>
                </a:spcBef>
                <a:buChar char="–"/>
                <a:defRPr sz="2000">
                  <a:solidFill>
                    <a:schemeClr val="tx1"/>
                  </a:solidFill>
                  <a:latin typeface="Helvetica" pitchFamily="2" charset="0"/>
                  <a:ea typeface="ヒラギノ角ゴ Pro W3" panose="020B0300000000000000" pitchFamily="34" charset="-128"/>
                </a:defRPr>
              </a:lvl4pPr>
              <a:lvl5pPr marL="2057400" indent="-228600">
                <a:spcBef>
                  <a:spcPct val="20000"/>
                </a:spcBef>
                <a:buChar char="»"/>
                <a:defRPr sz="2000">
                  <a:solidFill>
                    <a:schemeClr val="tx1"/>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9pPr>
            </a:lstStyle>
            <a:p>
              <a:pPr lvl="0" algn="ctr">
                <a:spcBef>
                  <a:spcPts val="0"/>
                </a:spcBef>
                <a:buNone/>
              </a:pPr>
              <a:r>
                <a:rPr lang="fr-FR" sz="1500" dirty="0">
                  <a:solidFill>
                    <a:prstClr val="black"/>
                  </a:solidFill>
                  <a:latin typeface="Calibri"/>
                  <a:ea typeface="+mn-ea"/>
                </a:rPr>
                <a:t>Savoir Mathématique</a:t>
              </a:r>
            </a:p>
          </p:txBody>
        </p:sp>
      </p:grpSp>
      <p:sp>
        <p:nvSpPr>
          <p:cNvPr id="34825" name="Line 9">
            <a:extLst>
              <a:ext uri="{FF2B5EF4-FFF2-40B4-BE49-F238E27FC236}">
                <a16:creationId xmlns:a16="http://schemas.microsoft.com/office/drawing/2014/main" id="{26E06F2C-8193-7F46-936C-7F38A7B75E35}"/>
              </a:ext>
            </a:extLst>
          </p:cNvPr>
          <p:cNvSpPr>
            <a:spLocks noChangeShapeType="1"/>
          </p:cNvSpPr>
          <p:nvPr/>
        </p:nvSpPr>
        <p:spPr bwMode="auto">
          <a:xfrm>
            <a:off x="2794000" y="1460500"/>
            <a:ext cx="1016000" cy="88900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it-IT" sz="1500"/>
          </a:p>
        </p:txBody>
      </p:sp>
      <p:sp>
        <p:nvSpPr>
          <p:cNvPr id="34826" name="Line 10">
            <a:extLst>
              <a:ext uri="{FF2B5EF4-FFF2-40B4-BE49-F238E27FC236}">
                <a16:creationId xmlns:a16="http://schemas.microsoft.com/office/drawing/2014/main" id="{1C69600B-A4C1-5E4D-97AF-66981DCD5D2F}"/>
              </a:ext>
            </a:extLst>
          </p:cNvPr>
          <p:cNvSpPr>
            <a:spLocks noChangeShapeType="1"/>
          </p:cNvSpPr>
          <p:nvPr/>
        </p:nvSpPr>
        <p:spPr bwMode="auto">
          <a:xfrm flipH="1">
            <a:off x="2857500" y="3238500"/>
            <a:ext cx="1016000" cy="95250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it-IT" sz="1500"/>
          </a:p>
        </p:txBody>
      </p:sp>
      <p:sp>
        <p:nvSpPr>
          <p:cNvPr id="34828" name="Text Box 12">
            <a:extLst>
              <a:ext uri="{FF2B5EF4-FFF2-40B4-BE49-F238E27FC236}">
                <a16:creationId xmlns:a16="http://schemas.microsoft.com/office/drawing/2014/main" id="{5CD80510-2647-714E-BFC7-2E4C95D67FDC}"/>
              </a:ext>
            </a:extLst>
          </p:cNvPr>
          <p:cNvSpPr txBox="1">
            <a:spLocks noChangeArrowheads="1"/>
          </p:cNvSpPr>
          <p:nvPr/>
        </p:nvSpPr>
        <p:spPr bwMode="auto">
          <a:xfrm>
            <a:off x="4152636" y="216958"/>
            <a:ext cx="125707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itchFamily="2" charset="0"/>
                <a:ea typeface="ヒラギノ角ゴ Pro W3" panose="020B0300000000000000" pitchFamily="34" charset="-128"/>
              </a:defRPr>
            </a:lvl1pPr>
            <a:lvl2pPr marL="742950" indent="-285750">
              <a:spcBef>
                <a:spcPct val="20000"/>
              </a:spcBef>
              <a:buChar char="–"/>
              <a:defRPr sz="2800">
                <a:solidFill>
                  <a:schemeClr val="tx1"/>
                </a:solidFill>
                <a:latin typeface="Helvetica" pitchFamily="2" charset="0"/>
                <a:ea typeface="ヒラギノ角ゴ Pro W3" panose="020B0300000000000000" pitchFamily="34" charset="-128"/>
              </a:defRPr>
            </a:lvl2pPr>
            <a:lvl3pPr marL="1143000" indent="-228600">
              <a:spcBef>
                <a:spcPct val="20000"/>
              </a:spcBef>
              <a:buChar char="•"/>
              <a:defRPr sz="2400">
                <a:solidFill>
                  <a:schemeClr val="tx1"/>
                </a:solidFill>
                <a:latin typeface="Helvetica" pitchFamily="2" charset="0"/>
                <a:ea typeface="ヒラギノ角ゴ Pro W3" panose="020B0300000000000000" pitchFamily="34" charset="-128"/>
              </a:defRPr>
            </a:lvl3pPr>
            <a:lvl4pPr marL="1600200" indent="-228600">
              <a:spcBef>
                <a:spcPct val="20000"/>
              </a:spcBef>
              <a:buChar char="–"/>
              <a:defRPr sz="2000">
                <a:solidFill>
                  <a:schemeClr val="tx1"/>
                </a:solidFill>
                <a:latin typeface="Helvetica" pitchFamily="2" charset="0"/>
                <a:ea typeface="ヒラギノ角ゴ Pro W3" panose="020B0300000000000000" pitchFamily="34" charset="-128"/>
              </a:defRPr>
            </a:lvl4pPr>
            <a:lvl5pPr marL="2057400" indent="-228600">
              <a:spcBef>
                <a:spcPct val="20000"/>
              </a:spcBef>
              <a:buChar char="»"/>
              <a:defRPr sz="2000">
                <a:solidFill>
                  <a:schemeClr val="tx1"/>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9pPr>
          </a:lstStyle>
          <a:p>
            <a:pPr eaLnBrk="1" hangingPunct="1">
              <a:spcBef>
                <a:spcPct val="0"/>
              </a:spcBef>
              <a:buFontTx/>
              <a:buNone/>
            </a:pPr>
            <a:r>
              <a:rPr lang="it-IT" altLang="it-IT" sz="2667">
                <a:solidFill>
                  <a:srgbClr val="000066"/>
                </a:solidFill>
                <a:latin typeface="Brush Script MT" panose="03060802040406070304" pitchFamily="66" charset="-122"/>
                <a:ea typeface="ＭＳ Ｐゴシック" panose="020B0600070205080204" pitchFamily="34" charset="-128"/>
              </a:rPr>
              <a:t>Pupil(s) </a:t>
            </a:r>
          </a:p>
        </p:txBody>
      </p:sp>
      <p:sp>
        <p:nvSpPr>
          <p:cNvPr id="34829" name="Text Box 13">
            <a:extLst>
              <a:ext uri="{FF2B5EF4-FFF2-40B4-BE49-F238E27FC236}">
                <a16:creationId xmlns:a16="http://schemas.microsoft.com/office/drawing/2014/main" id="{F864C84B-1EC3-4140-B924-586C46184E01}"/>
              </a:ext>
            </a:extLst>
          </p:cNvPr>
          <p:cNvSpPr txBox="1">
            <a:spLocks noChangeArrowheads="1"/>
          </p:cNvSpPr>
          <p:nvPr/>
        </p:nvSpPr>
        <p:spPr bwMode="auto">
          <a:xfrm>
            <a:off x="4108979" y="4826000"/>
            <a:ext cx="101662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itchFamily="2" charset="0"/>
                <a:ea typeface="ヒラギノ角ゴ Pro W3" panose="020B0300000000000000" pitchFamily="34" charset="-128"/>
              </a:defRPr>
            </a:lvl1pPr>
            <a:lvl2pPr marL="742950" indent="-285750">
              <a:spcBef>
                <a:spcPct val="20000"/>
              </a:spcBef>
              <a:buChar char="–"/>
              <a:defRPr sz="2800">
                <a:solidFill>
                  <a:schemeClr val="tx1"/>
                </a:solidFill>
                <a:latin typeface="Helvetica" pitchFamily="2" charset="0"/>
                <a:ea typeface="ヒラギノ角ゴ Pro W3" panose="020B0300000000000000" pitchFamily="34" charset="-128"/>
              </a:defRPr>
            </a:lvl2pPr>
            <a:lvl3pPr marL="1143000" indent="-228600">
              <a:spcBef>
                <a:spcPct val="20000"/>
              </a:spcBef>
              <a:buChar char="•"/>
              <a:defRPr sz="2400">
                <a:solidFill>
                  <a:schemeClr val="tx1"/>
                </a:solidFill>
                <a:latin typeface="Helvetica" pitchFamily="2" charset="0"/>
                <a:ea typeface="ヒラギノ角ゴ Pro W3" panose="020B0300000000000000" pitchFamily="34" charset="-128"/>
              </a:defRPr>
            </a:lvl3pPr>
            <a:lvl4pPr marL="1600200" indent="-228600">
              <a:spcBef>
                <a:spcPct val="20000"/>
              </a:spcBef>
              <a:buChar char="–"/>
              <a:defRPr sz="2000">
                <a:solidFill>
                  <a:schemeClr val="tx1"/>
                </a:solidFill>
                <a:latin typeface="Helvetica" pitchFamily="2" charset="0"/>
                <a:ea typeface="ヒラギノ角ゴ Pro W3" panose="020B0300000000000000" pitchFamily="34" charset="-128"/>
              </a:defRPr>
            </a:lvl4pPr>
            <a:lvl5pPr marL="2057400" indent="-228600">
              <a:spcBef>
                <a:spcPct val="20000"/>
              </a:spcBef>
              <a:buChar char="»"/>
              <a:defRPr sz="2000">
                <a:solidFill>
                  <a:schemeClr val="tx1"/>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9pPr>
          </a:lstStyle>
          <a:p>
            <a:pPr eaLnBrk="1" hangingPunct="1">
              <a:spcBef>
                <a:spcPct val="0"/>
              </a:spcBef>
              <a:buFontTx/>
              <a:buNone/>
            </a:pPr>
            <a:r>
              <a:rPr lang="it-IT" altLang="it-IT" sz="2667">
                <a:solidFill>
                  <a:srgbClr val="CC3300"/>
                </a:solidFill>
                <a:latin typeface="Brush Script MT" panose="03060802040406070304" pitchFamily="66" charset="-122"/>
                <a:ea typeface="ＭＳ Ｐゴシック" panose="020B0600070205080204" pitchFamily="34" charset="-128"/>
              </a:rPr>
              <a:t>Culture</a:t>
            </a:r>
          </a:p>
        </p:txBody>
      </p:sp>
      <p:sp>
        <p:nvSpPr>
          <p:cNvPr id="19" name="Fumetto 2 18">
            <a:extLst>
              <a:ext uri="{FF2B5EF4-FFF2-40B4-BE49-F238E27FC236}">
                <a16:creationId xmlns:a16="http://schemas.microsoft.com/office/drawing/2014/main" id="{1D34B37B-406A-F74E-ADD9-B473B3461DFB}"/>
              </a:ext>
            </a:extLst>
          </p:cNvPr>
          <p:cNvSpPr>
            <a:spLocks noChangeArrowheads="1"/>
          </p:cNvSpPr>
          <p:nvPr/>
        </p:nvSpPr>
        <p:spPr bwMode="auto">
          <a:xfrm>
            <a:off x="4152636" y="581948"/>
            <a:ext cx="4271698" cy="1690959"/>
          </a:xfrm>
          <a:prstGeom prst="wedgeRoundRectCallout">
            <a:avLst>
              <a:gd name="adj1" fmla="val -72639"/>
              <a:gd name="adj2" fmla="val 29347"/>
              <a:gd name="adj3" fmla="val 16667"/>
            </a:avLst>
          </a:prstGeom>
          <a:gradFill rotWithShape="1">
            <a:gsLst>
              <a:gs pos="0">
                <a:srgbClr val="E4F6FF"/>
              </a:gs>
              <a:gs pos="64999">
                <a:srgbClr val="C2EAFF"/>
              </a:gs>
              <a:gs pos="100000">
                <a:srgbClr val="A9E3FF"/>
              </a:gs>
            </a:gsLst>
            <a:lin ang="5400000" scaled="1"/>
          </a:gradFill>
          <a:ln w="9525">
            <a:solidFill>
              <a:srgbClr val="93C7FC"/>
            </a:solidFill>
            <a:miter lim="800000"/>
            <a:headEnd/>
            <a:tailEnd/>
          </a:ln>
          <a:effectLst>
            <a:outerShdw blurRad="40000" dist="20000" dir="5400000" rotWithShape="0">
              <a:srgbClr val="808080">
                <a:alpha val="37999"/>
              </a:srgbClr>
            </a:outerShdw>
          </a:effectLst>
        </p:spPr>
        <p:txBody>
          <a:bodyPr anchor="ctr">
            <a:spAutoFit/>
          </a:bodyPr>
          <a:lstStyle>
            <a:lvl1pPr>
              <a:defRPr sz="2400">
                <a:solidFill>
                  <a:schemeClr val="bg2"/>
                </a:solidFill>
                <a:latin typeface="Arial" charset="0"/>
                <a:ea typeface="ＭＳ Ｐゴシック" charset="-128"/>
              </a:defRPr>
            </a:lvl1pPr>
            <a:lvl2pPr marL="742950" indent="-285750">
              <a:defRPr sz="2400">
                <a:solidFill>
                  <a:schemeClr val="bg2"/>
                </a:solidFill>
                <a:latin typeface="Arial" charset="0"/>
                <a:ea typeface="ＭＳ Ｐゴシック" charset="-128"/>
              </a:defRPr>
            </a:lvl2pPr>
            <a:lvl3pPr marL="1143000" indent="-228600">
              <a:defRPr sz="2400">
                <a:solidFill>
                  <a:schemeClr val="bg2"/>
                </a:solidFill>
                <a:latin typeface="Arial" charset="0"/>
                <a:ea typeface="ＭＳ Ｐゴシック" charset="-128"/>
              </a:defRPr>
            </a:lvl3pPr>
            <a:lvl4pPr marL="1600200" indent="-228600">
              <a:defRPr sz="2400">
                <a:solidFill>
                  <a:schemeClr val="bg2"/>
                </a:solidFill>
                <a:latin typeface="Arial" charset="0"/>
                <a:ea typeface="ＭＳ Ｐゴシック" charset="-128"/>
              </a:defRPr>
            </a:lvl4pPr>
            <a:lvl5pPr marL="2057400" indent="-228600">
              <a:defRPr sz="2400">
                <a:solidFill>
                  <a:schemeClr val="bg2"/>
                </a:solidFill>
                <a:latin typeface="Arial" charset="0"/>
                <a:ea typeface="ＭＳ Ｐゴシック" charset="-128"/>
              </a:defRPr>
            </a:lvl5pPr>
            <a:lvl6pPr marL="2514600" indent="-228600" eaLnBrk="0" fontAlgn="base" hangingPunct="0">
              <a:spcBef>
                <a:spcPct val="0"/>
              </a:spcBef>
              <a:spcAft>
                <a:spcPct val="0"/>
              </a:spcAft>
              <a:defRPr sz="2400">
                <a:solidFill>
                  <a:schemeClr val="bg2"/>
                </a:solidFill>
                <a:latin typeface="Arial" charset="0"/>
                <a:ea typeface="ＭＳ Ｐゴシック" charset="-128"/>
              </a:defRPr>
            </a:lvl6pPr>
            <a:lvl7pPr marL="2971800" indent="-228600" eaLnBrk="0" fontAlgn="base" hangingPunct="0">
              <a:spcBef>
                <a:spcPct val="0"/>
              </a:spcBef>
              <a:spcAft>
                <a:spcPct val="0"/>
              </a:spcAft>
              <a:defRPr sz="2400">
                <a:solidFill>
                  <a:schemeClr val="bg2"/>
                </a:solidFill>
                <a:latin typeface="Arial" charset="0"/>
                <a:ea typeface="ＭＳ Ｐゴシック" charset="-128"/>
              </a:defRPr>
            </a:lvl7pPr>
            <a:lvl8pPr marL="3429000" indent="-228600" eaLnBrk="0" fontAlgn="base" hangingPunct="0">
              <a:spcBef>
                <a:spcPct val="0"/>
              </a:spcBef>
              <a:spcAft>
                <a:spcPct val="0"/>
              </a:spcAft>
              <a:defRPr sz="2400">
                <a:solidFill>
                  <a:schemeClr val="bg2"/>
                </a:solidFill>
                <a:latin typeface="Arial" charset="0"/>
                <a:ea typeface="ＭＳ Ｐゴシック" charset="-128"/>
              </a:defRPr>
            </a:lvl8pPr>
            <a:lvl9pPr marL="3886200" indent="-228600" eaLnBrk="0" fontAlgn="base" hangingPunct="0">
              <a:spcBef>
                <a:spcPct val="0"/>
              </a:spcBef>
              <a:spcAft>
                <a:spcPct val="0"/>
              </a:spcAft>
              <a:defRPr sz="2400">
                <a:solidFill>
                  <a:schemeClr val="bg2"/>
                </a:solidFill>
                <a:latin typeface="Arial" charset="0"/>
                <a:ea typeface="ＭＳ Ｐゴシック" charset="-128"/>
              </a:defRPr>
            </a:lvl9pPr>
          </a:lstStyle>
          <a:p>
            <a:pPr>
              <a:defRPr/>
            </a:pPr>
            <a:r>
              <a:rPr lang="en-GB" altLang="it-IT" sz="2333" dirty="0">
                <a:solidFill>
                  <a:srgbClr val="004080"/>
                </a:solidFill>
                <a:latin typeface="Helvetica" charset="0"/>
                <a:ea typeface="ヒラギノ角ゴ Pro W3" charset="-128"/>
              </a:rPr>
              <a:t>Significations (</a:t>
            </a:r>
            <a:r>
              <a:rPr lang="en-GB" altLang="it-IT" sz="2333" dirty="0" err="1">
                <a:solidFill>
                  <a:srgbClr val="004080"/>
                </a:solidFill>
                <a:latin typeface="Helvetica" charset="0"/>
                <a:ea typeface="ヒラギノ角ゴ Pro W3" charset="-128"/>
              </a:rPr>
              <a:t>personnelles</a:t>
            </a:r>
            <a:r>
              <a:rPr lang="en-GB" altLang="it-IT" sz="2333" dirty="0">
                <a:solidFill>
                  <a:srgbClr val="004080"/>
                </a:solidFill>
                <a:latin typeface="Helvetica" charset="0"/>
                <a:ea typeface="ヒラギノ角ゴ Pro W3" charset="-128"/>
              </a:rPr>
              <a:t>) </a:t>
            </a:r>
            <a:r>
              <a:rPr lang="en-GB" altLang="it-IT" sz="2333" dirty="0" err="1">
                <a:solidFill>
                  <a:srgbClr val="004080"/>
                </a:solidFill>
                <a:latin typeface="Helvetica" charset="0"/>
                <a:ea typeface="ヒラギノ角ゴ Pro W3" charset="-128"/>
              </a:rPr>
              <a:t>émergeant</a:t>
            </a:r>
            <a:r>
              <a:rPr lang="en-GB" altLang="it-IT" sz="2333" dirty="0">
                <a:solidFill>
                  <a:srgbClr val="004080"/>
                </a:solidFill>
                <a:latin typeface="Helvetica" charset="0"/>
                <a:ea typeface="ヒラギノ角ゴ Pro W3" charset="-128"/>
              </a:rPr>
              <a:t> </a:t>
            </a:r>
            <a:r>
              <a:rPr lang="en-GB" altLang="it-IT" sz="2333" dirty="0" err="1">
                <a:solidFill>
                  <a:srgbClr val="004080"/>
                </a:solidFill>
                <a:latin typeface="Helvetica" charset="0"/>
                <a:ea typeface="ヒラギノ角ゴ Pro W3" charset="-128"/>
              </a:rPr>
              <a:t>d’activités</a:t>
            </a:r>
            <a:r>
              <a:rPr lang="en-GB" altLang="it-IT" sz="2333" dirty="0">
                <a:solidFill>
                  <a:srgbClr val="004080"/>
                </a:solidFill>
                <a:latin typeface="Helvetica" charset="0"/>
                <a:ea typeface="ヒラギノ角ゴ Pro W3" charset="-128"/>
              </a:rPr>
              <a:t> </a:t>
            </a:r>
            <a:r>
              <a:rPr lang="en-GB" altLang="it-IT" sz="2333" dirty="0" err="1">
                <a:solidFill>
                  <a:srgbClr val="004080"/>
                </a:solidFill>
                <a:latin typeface="Helvetica" charset="0"/>
                <a:ea typeface="ヒラギノ角ゴ Pro W3" charset="-128"/>
              </a:rPr>
              <a:t>centrées</a:t>
            </a:r>
            <a:r>
              <a:rPr lang="en-GB" altLang="it-IT" sz="2333" dirty="0">
                <a:solidFill>
                  <a:srgbClr val="004080"/>
                </a:solidFill>
                <a:latin typeface="Helvetica" charset="0"/>
                <a:ea typeface="ヒラギノ角ゴ Pro W3" charset="-128"/>
              </a:rPr>
              <a:t> sur </a:t>
            </a:r>
            <a:r>
              <a:rPr lang="en-GB" altLang="it-IT" sz="2333" dirty="0" err="1">
                <a:solidFill>
                  <a:srgbClr val="004080"/>
                </a:solidFill>
                <a:latin typeface="Helvetica" charset="0"/>
                <a:ea typeface="ヒラギノ角ゴ Pro W3" charset="-128"/>
              </a:rPr>
              <a:t>l’utilisation</a:t>
            </a:r>
            <a:r>
              <a:rPr lang="en-GB" altLang="it-IT" sz="2333" dirty="0">
                <a:solidFill>
                  <a:srgbClr val="004080"/>
                </a:solidFill>
                <a:latin typeface="Helvetica" charset="0"/>
                <a:ea typeface="ヒラギノ角ゴ Pro W3" charset="-128"/>
              </a:rPr>
              <a:t> d’un artefact</a:t>
            </a:r>
          </a:p>
        </p:txBody>
      </p:sp>
      <p:sp>
        <p:nvSpPr>
          <p:cNvPr id="20" name="Fumetto 2 19">
            <a:extLst>
              <a:ext uri="{FF2B5EF4-FFF2-40B4-BE49-F238E27FC236}">
                <a16:creationId xmlns:a16="http://schemas.microsoft.com/office/drawing/2014/main" id="{56EBDC5F-1A78-304C-8705-D3D93ED21F78}"/>
              </a:ext>
            </a:extLst>
          </p:cNvPr>
          <p:cNvSpPr>
            <a:spLocks noChangeArrowheads="1"/>
          </p:cNvSpPr>
          <p:nvPr/>
        </p:nvSpPr>
        <p:spPr bwMode="auto">
          <a:xfrm>
            <a:off x="3641990" y="3238500"/>
            <a:ext cx="4782344" cy="1894552"/>
          </a:xfrm>
          <a:prstGeom prst="wedgeRoundRectCallout">
            <a:avLst>
              <a:gd name="adj1" fmla="val -66463"/>
              <a:gd name="adj2" fmla="val -8847"/>
              <a:gd name="adj3" fmla="val 16667"/>
            </a:avLst>
          </a:prstGeom>
          <a:gradFill rotWithShape="1">
            <a:gsLst>
              <a:gs pos="0">
                <a:srgbClr val="F0F0FF"/>
              </a:gs>
              <a:gs pos="64999">
                <a:srgbClr val="DDDDFF"/>
              </a:gs>
              <a:gs pos="100000">
                <a:srgbClr val="D0D0FF"/>
              </a:gs>
            </a:gsLst>
            <a:lin ang="5400000" scaled="1"/>
          </a:gradFill>
          <a:ln w="9525">
            <a:solidFill>
              <a:srgbClr val="C6C6FB"/>
            </a:solidFill>
            <a:miter lim="800000"/>
            <a:headEnd/>
            <a:tailEnd/>
          </a:ln>
          <a:effectLst>
            <a:outerShdw blurRad="40000" dist="20000" dir="5400000" rotWithShape="0">
              <a:srgbClr val="808080">
                <a:alpha val="37999"/>
              </a:srgbClr>
            </a:outerShdw>
          </a:effectLst>
        </p:spPr>
        <p:txBody>
          <a:bodyPr anchor="ctr"/>
          <a:lstStyle>
            <a:lvl1pPr>
              <a:defRPr sz="2400">
                <a:solidFill>
                  <a:schemeClr val="bg2"/>
                </a:solidFill>
                <a:latin typeface="Arial" charset="0"/>
                <a:ea typeface="ＭＳ Ｐゴシック" charset="-128"/>
              </a:defRPr>
            </a:lvl1pPr>
            <a:lvl2pPr marL="742950" indent="-285750">
              <a:defRPr sz="2400">
                <a:solidFill>
                  <a:schemeClr val="bg2"/>
                </a:solidFill>
                <a:latin typeface="Arial" charset="0"/>
                <a:ea typeface="ＭＳ Ｐゴシック" charset="-128"/>
              </a:defRPr>
            </a:lvl2pPr>
            <a:lvl3pPr marL="1143000" indent="-228600">
              <a:defRPr sz="2400">
                <a:solidFill>
                  <a:schemeClr val="bg2"/>
                </a:solidFill>
                <a:latin typeface="Arial" charset="0"/>
                <a:ea typeface="ＭＳ Ｐゴシック" charset="-128"/>
              </a:defRPr>
            </a:lvl3pPr>
            <a:lvl4pPr marL="1600200" indent="-228600">
              <a:defRPr sz="2400">
                <a:solidFill>
                  <a:schemeClr val="bg2"/>
                </a:solidFill>
                <a:latin typeface="Arial" charset="0"/>
                <a:ea typeface="ＭＳ Ｐゴシック" charset="-128"/>
              </a:defRPr>
            </a:lvl4pPr>
            <a:lvl5pPr marL="2057400" indent="-228600">
              <a:defRPr sz="2400">
                <a:solidFill>
                  <a:schemeClr val="bg2"/>
                </a:solidFill>
                <a:latin typeface="Arial" charset="0"/>
                <a:ea typeface="ＭＳ Ｐゴシック" charset="-128"/>
              </a:defRPr>
            </a:lvl5pPr>
            <a:lvl6pPr marL="2514600" indent="-228600" eaLnBrk="0" fontAlgn="base" hangingPunct="0">
              <a:spcBef>
                <a:spcPct val="0"/>
              </a:spcBef>
              <a:spcAft>
                <a:spcPct val="0"/>
              </a:spcAft>
              <a:defRPr sz="2400">
                <a:solidFill>
                  <a:schemeClr val="bg2"/>
                </a:solidFill>
                <a:latin typeface="Arial" charset="0"/>
                <a:ea typeface="ＭＳ Ｐゴシック" charset="-128"/>
              </a:defRPr>
            </a:lvl6pPr>
            <a:lvl7pPr marL="2971800" indent="-228600" eaLnBrk="0" fontAlgn="base" hangingPunct="0">
              <a:spcBef>
                <a:spcPct val="0"/>
              </a:spcBef>
              <a:spcAft>
                <a:spcPct val="0"/>
              </a:spcAft>
              <a:defRPr sz="2400">
                <a:solidFill>
                  <a:schemeClr val="bg2"/>
                </a:solidFill>
                <a:latin typeface="Arial" charset="0"/>
                <a:ea typeface="ＭＳ Ｐゴシック" charset="-128"/>
              </a:defRPr>
            </a:lvl7pPr>
            <a:lvl8pPr marL="3429000" indent="-228600" eaLnBrk="0" fontAlgn="base" hangingPunct="0">
              <a:spcBef>
                <a:spcPct val="0"/>
              </a:spcBef>
              <a:spcAft>
                <a:spcPct val="0"/>
              </a:spcAft>
              <a:defRPr sz="2400">
                <a:solidFill>
                  <a:schemeClr val="bg2"/>
                </a:solidFill>
                <a:latin typeface="Arial" charset="0"/>
                <a:ea typeface="ＭＳ Ｐゴシック" charset="-128"/>
              </a:defRPr>
            </a:lvl8pPr>
            <a:lvl9pPr marL="3886200" indent="-228600" eaLnBrk="0" fontAlgn="base" hangingPunct="0">
              <a:spcBef>
                <a:spcPct val="0"/>
              </a:spcBef>
              <a:spcAft>
                <a:spcPct val="0"/>
              </a:spcAft>
              <a:defRPr sz="2400">
                <a:solidFill>
                  <a:schemeClr val="bg2"/>
                </a:solidFill>
                <a:latin typeface="Arial" charset="0"/>
                <a:ea typeface="ＭＳ Ｐゴシック" charset="-128"/>
              </a:defRPr>
            </a:lvl9pPr>
          </a:lstStyle>
          <a:p>
            <a:pPr>
              <a:defRPr/>
            </a:pPr>
            <a:r>
              <a:rPr lang="en-GB" altLang="it-IT" sz="2333" dirty="0">
                <a:solidFill>
                  <a:srgbClr val="004080"/>
                </a:solidFill>
                <a:latin typeface="Helvetica" charset="0"/>
                <a:ea typeface="ヒラギノ角ゴ Pro W3" charset="-128"/>
              </a:rPr>
              <a:t>Significations </a:t>
            </a:r>
            <a:r>
              <a:rPr lang="en-GB" altLang="it-IT" sz="2333" dirty="0" err="1">
                <a:solidFill>
                  <a:srgbClr val="004080"/>
                </a:solidFill>
                <a:latin typeface="Helvetica" charset="0"/>
                <a:ea typeface="ヒラギノ角ゴ Pro W3" charset="-128"/>
              </a:rPr>
              <a:t>mathématiques</a:t>
            </a:r>
            <a:r>
              <a:rPr lang="en-GB" altLang="it-IT" sz="2333" dirty="0">
                <a:solidFill>
                  <a:srgbClr val="004080"/>
                </a:solidFill>
                <a:latin typeface="Helvetica" charset="0"/>
                <a:ea typeface="ヒラギノ角ゴ Pro W3" charset="-128"/>
              </a:rPr>
              <a:t> (</a:t>
            </a:r>
            <a:r>
              <a:rPr lang="en-GB" altLang="it-IT" sz="2333" dirty="0" err="1">
                <a:solidFill>
                  <a:srgbClr val="004080"/>
                </a:solidFill>
                <a:latin typeface="Helvetica" charset="0"/>
                <a:ea typeface="ヒラギノ角ゴ Pro W3" charset="-128"/>
              </a:rPr>
              <a:t>culturelles</a:t>
            </a:r>
            <a:r>
              <a:rPr lang="en-GB" altLang="it-IT" sz="2333" dirty="0">
                <a:solidFill>
                  <a:srgbClr val="004080"/>
                </a:solidFill>
                <a:latin typeface="Helvetica" charset="0"/>
                <a:ea typeface="ヒラギノ角ゴ Pro W3" charset="-128"/>
              </a:rPr>
              <a:t>) qui </a:t>
            </a:r>
            <a:r>
              <a:rPr lang="en-GB" altLang="it-IT" sz="2333" dirty="0" err="1">
                <a:solidFill>
                  <a:srgbClr val="004080"/>
                </a:solidFill>
                <a:latin typeface="Helvetica" charset="0"/>
                <a:ea typeface="ヒラギノ角ゴ Pro W3" charset="-128"/>
              </a:rPr>
              <a:t>sont</a:t>
            </a:r>
            <a:r>
              <a:rPr lang="en-GB" altLang="it-IT" sz="2333" dirty="0">
                <a:solidFill>
                  <a:srgbClr val="004080"/>
                </a:solidFill>
                <a:latin typeface="Helvetica" charset="0"/>
                <a:ea typeface="ヒラギノ角ゴ Pro W3" charset="-128"/>
              </a:rPr>
              <a:t> </a:t>
            </a:r>
            <a:r>
              <a:rPr lang="en-GB" altLang="it-IT" sz="2333" dirty="0" err="1">
                <a:solidFill>
                  <a:srgbClr val="004080"/>
                </a:solidFill>
                <a:latin typeface="Helvetica" charset="0"/>
                <a:ea typeface="ヒラギノ角ゴ Pro W3" charset="-128"/>
              </a:rPr>
              <a:t>évoquées</a:t>
            </a:r>
            <a:r>
              <a:rPr lang="en-GB" altLang="it-IT" sz="2333" dirty="0">
                <a:solidFill>
                  <a:srgbClr val="004080"/>
                </a:solidFill>
                <a:latin typeface="Helvetica" charset="0"/>
                <a:ea typeface="ヒラギノ角ゴ Pro W3" charset="-128"/>
              </a:rPr>
              <a:t> par </a:t>
            </a:r>
            <a:r>
              <a:rPr lang="en-GB" altLang="it-IT" sz="2333" dirty="0" err="1">
                <a:solidFill>
                  <a:srgbClr val="004080"/>
                </a:solidFill>
                <a:latin typeface="Helvetica" charset="0"/>
                <a:ea typeface="ヒラギノ角ゴ Pro W3" charset="-128"/>
              </a:rPr>
              <a:t>l’utilisation</a:t>
            </a:r>
            <a:r>
              <a:rPr lang="en-GB" altLang="it-IT" sz="2333" dirty="0">
                <a:solidFill>
                  <a:srgbClr val="004080"/>
                </a:solidFill>
                <a:latin typeface="Helvetica" charset="0"/>
                <a:ea typeface="ヒラギノ角ゴ Pro W3" charset="-128"/>
              </a:rPr>
              <a:t> </a:t>
            </a:r>
            <a:r>
              <a:rPr lang="en-GB" altLang="it-IT" sz="2333" dirty="0" err="1">
                <a:solidFill>
                  <a:srgbClr val="004080"/>
                </a:solidFill>
                <a:latin typeface="Helvetica" charset="0"/>
                <a:ea typeface="ヒラギノ角ゴ Pro W3" charset="-128"/>
              </a:rPr>
              <a:t>d’artefacts</a:t>
            </a:r>
            <a:r>
              <a:rPr lang="en-GB" altLang="it-IT" sz="2333" dirty="0">
                <a:solidFill>
                  <a:srgbClr val="004080"/>
                </a:solidFill>
                <a:latin typeface="Helvetica" charset="0"/>
                <a:ea typeface="ヒラギノ角ゴ Pro W3" charset="-128"/>
              </a:rPr>
              <a:t> pour les experts</a:t>
            </a:r>
          </a:p>
        </p:txBody>
      </p:sp>
      <p:sp>
        <p:nvSpPr>
          <p:cNvPr id="4" name="Rettangolo 3">
            <a:extLst>
              <a:ext uri="{FF2B5EF4-FFF2-40B4-BE49-F238E27FC236}">
                <a16:creationId xmlns:a16="http://schemas.microsoft.com/office/drawing/2014/main" id="{FFF3FCDF-B832-7642-A5B6-3796CBB43DDC}"/>
              </a:ext>
            </a:extLst>
          </p:cNvPr>
          <p:cNvSpPr/>
          <p:nvPr/>
        </p:nvSpPr>
        <p:spPr>
          <a:xfrm>
            <a:off x="1726870" y="1564111"/>
            <a:ext cx="724494" cy="369332"/>
          </a:xfrm>
          <a:prstGeom prst="rect">
            <a:avLst/>
          </a:prstGeom>
        </p:spPr>
        <p:txBody>
          <a:bodyPr wrap="none">
            <a:spAutoFit/>
          </a:bodyPr>
          <a:lstStyle/>
          <a:p>
            <a:r>
              <a:rPr lang="fr-FR" dirty="0"/>
              <a:t>Tâche</a:t>
            </a:r>
          </a:p>
        </p:txBody>
      </p:sp>
      <p:sp>
        <p:nvSpPr>
          <p:cNvPr id="16" name="Line 8">
            <a:extLst>
              <a:ext uri="{FF2B5EF4-FFF2-40B4-BE49-F238E27FC236}">
                <a16:creationId xmlns:a16="http://schemas.microsoft.com/office/drawing/2014/main" id="{F382DA01-D983-2C4F-B1A3-431ABC0B5B9E}"/>
              </a:ext>
            </a:extLst>
          </p:cNvPr>
          <p:cNvSpPr>
            <a:spLocks noChangeShapeType="1"/>
          </p:cNvSpPr>
          <p:nvPr/>
        </p:nvSpPr>
        <p:spPr bwMode="auto">
          <a:xfrm>
            <a:off x="7371759" y="1933443"/>
            <a:ext cx="0" cy="1559718"/>
          </a:xfrm>
          <a:prstGeom prst="line">
            <a:avLst/>
          </a:prstGeom>
          <a:noFill/>
          <a:ln w="57150">
            <a:solidFill>
              <a:srgbClr val="6600FF"/>
            </a:solidFill>
            <a:prstDash val="dash"/>
            <a:round/>
            <a:headEnd type="triangle" w="med" len="med"/>
            <a:tailEnd type="triangle" w="med" len="med"/>
          </a:ln>
          <a:effectLst/>
        </p:spPr>
        <p:txBody>
          <a:bodyPr>
            <a:prstTxWarp prst="textNoShape">
              <a:avLst/>
            </a:prstTxWarp>
          </a:bodyPr>
          <a:lstStyle/>
          <a:p>
            <a:endParaRPr lang="fr-FR" sz="1500"/>
          </a:p>
        </p:txBody>
      </p:sp>
      <p:sp>
        <p:nvSpPr>
          <p:cNvPr id="21" name="Line 8">
            <a:extLst>
              <a:ext uri="{FF2B5EF4-FFF2-40B4-BE49-F238E27FC236}">
                <a16:creationId xmlns:a16="http://schemas.microsoft.com/office/drawing/2014/main" id="{40EADFAB-E02B-AE4F-ACC7-D4B0D9851526}"/>
              </a:ext>
            </a:extLst>
          </p:cNvPr>
          <p:cNvSpPr>
            <a:spLocks noChangeShapeType="1"/>
          </p:cNvSpPr>
          <p:nvPr/>
        </p:nvSpPr>
        <p:spPr bwMode="auto">
          <a:xfrm>
            <a:off x="2324629" y="1989932"/>
            <a:ext cx="0" cy="1559718"/>
          </a:xfrm>
          <a:prstGeom prst="line">
            <a:avLst/>
          </a:prstGeom>
          <a:noFill/>
          <a:ln w="57150">
            <a:solidFill>
              <a:srgbClr val="6600FF"/>
            </a:solidFill>
            <a:prstDash val="dash"/>
            <a:round/>
            <a:headEnd type="triangle" w="med" len="med"/>
            <a:tailEnd type="triangle" w="med" len="med"/>
          </a:ln>
          <a:effectLst/>
        </p:spPr>
        <p:txBody>
          <a:bodyPr>
            <a:prstTxWarp prst="textNoShape">
              <a:avLst/>
            </a:prstTxWarp>
          </a:bodyPr>
          <a:lstStyle/>
          <a:p>
            <a:endParaRPr lang="fr-FR" sz="1500"/>
          </a:p>
        </p:txBody>
      </p:sp>
      <p:sp>
        <p:nvSpPr>
          <p:cNvPr id="22" name="Fumetto 2 21">
            <a:extLst>
              <a:ext uri="{FF2B5EF4-FFF2-40B4-BE49-F238E27FC236}">
                <a16:creationId xmlns:a16="http://schemas.microsoft.com/office/drawing/2014/main" id="{374A5C0E-76B2-0B46-809D-7605747B4C3F}"/>
              </a:ext>
            </a:extLst>
          </p:cNvPr>
          <p:cNvSpPr/>
          <p:nvPr/>
        </p:nvSpPr>
        <p:spPr>
          <a:xfrm>
            <a:off x="1111250" y="1926760"/>
            <a:ext cx="1746251" cy="840088"/>
          </a:xfrm>
          <a:prstGeom prst="wedgeRoundRectCallout">
            <a:avLst>
              <a:gd name="adj1" fmla="val 301794"/>
              <a:gd name="adj2" fmla="val 43652"/>
              <a:gd name="adj3" fmla="val 16667"/>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fr-FR" sz="2167" b="1" i="1" dirty="0">
                <a:latin typeface="Apple Chancery"/>
                <a:cs typeface="Apple Chancery"/>
              </a:rPr>
              <a:t>Potentiel sémiotique</a:t>
            </a:r>
          </a:p>
        </p:txBody>
      </p:sp>
    </p:spTree>
    <p:extLst>
      <p:ext uri="{BB962C8B-B14F-4D97-AF65-F5344CB8AC3E}">
        <p14:creationId xmlns:p14="http://schemas.microsoft.com/office/powerpoint/2010/main" val="36698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33500" y="2341959"/>
            <a:ext cx="6477000" cy="1225021"/>
          </a:xfrm>
          <a:gradFill flip="none" rotWithShape="1">
            <a:gsLst>
              <a:gs pos="0">
                <a:srgbClr val="5AC1FE">
                  <a:tint val="66000"/>
                  <a:satMod val="160000"/>
                </a:srgbClr>
              </a:gs>
              <a:gs pos="50000">
                <a:srgbClr val="5AC1FE">
                  <a:tint val="44500"/>
                  <a:satMod val="160000"/>
                </a:srgbClr>
              </a:gs>
              <a:gs pos="100000">
                <a:srgbClr val="5AC1FE">
                  <a:tint val="23500"/>
                  <a:satMod val="160000"/>
                </a:srgbClr>
              </a:gs>
            </a:gsLst>
            <a:lin ang="5400000" scaled="1"/>
            <a:tileRect/>
          </a:gradFill>
        </p:spPr>
        <p:txBody>
          <a:bodyPr>
            <a:normAutofit fontScale="90000"/>
          </a:bodyPr>
          <a:lstStyle/>
          <a:p>
            <a:r>
              <a:rPr lang="it-IT" b="1" dirty="0" err="1"/>
              <a:t>Initiation</a:t>
            </a:r>
            <a:r>
              <a:rPr lang="it-IT" b="1" dirty="0"/>
              <a:t> à la </a:t>
            </a:r>
            <a:r>
              <a:rPr lang="it-IT" b="1" dirty="0" err="1"/>
              <a:t>preuve</a:t>
            </a:r>
            <a:r>
              <a:rPr lang="it-IT" b="1" dirty="0"/>
              <a:t>: la </a:t>
            </a:r>
            <a:r>
              <a:rPr lang="it-IT" b="1" dirty="0" err="1"/>
              <a:t>médiation</a:t>
            </a:r>
            <a:r>
              <a:rPr lang="it-IT" b="1" dirty="0"/>
              <a:t> </a:t>
            </a:r>
            <a:r>
              <a:rPr lang="it-IT" b="1" dirty="0" err="1"/>
              <a:t>des</a:t>
            </a:r>
            <a:r>
              <a:rPr lang="it-IT" b="1" dirty="0"/>
              <a:t> </a:t>
            </a:r>
            <a:r>
              <a:rPr lang="it-IT" b="1" dirty="0" err="1"/>
              <a:t>environnements</a:t>
            </a:r>
            <a:r>
              <a:rPr lang="it-IT" b="1" dirty="0"/>
              <a:t> </a:t>
            </a:r>
            <a:r>
              <a:rPr lang="it-IT" b="1" dirty="0" err="1"/>
              <a:t>informatiques</a:t>
            </a:r>
            <a:r>
              <a:rPr lang="it-IT" b="1" dirty="0"/>
              <a:t> </a:t>
            </a:r>
            <a:endParaRPr lang="fr-FR" dirty="0"/>
          </a:p>
        </p:txBody>
      </p:sp>
      <p:sp>
        <p:nvSpPr>
          <p:cNvPr id="3" name="Sottotitolo 2"/>
          <p:cNvSpPr>
            <a:spLocks noGrp="1"/>
          </p:cNvSpPr>
          <p:nvPr>
            <p:ph type="subTitle" idx="1"/>
          </p:nvPr>
        </p:nvSpPr>
        <p:spPr>
          <a:xfrm>
            <a:off x="1611785" y="361516"/>
            <a:ext cx="6052549" cy="1645882"/>
          </a:xfrm>
        </p:spPr>
        <p:txBody>
          <a:bodyPr>
            <a:normAutofit/>
          </a:bodyPr>
          <a:lstStyle/>
          <a:p>
            <a:endParaRPr lang="it-IT" b="1" dirty="0"/>
          </a:p>
          <a:p>
            <a:endParaRPr lang="it-IT" dirty="0"/>
          </a:p>
        </p:txBody>
      </p:sp>
      <p:graphicFrame>
        <p:nvGraphicFramePr>
          <p:cNvPr id="14339" name="Object 3"/>
          <p:cNvGraphicFramePr>
            <a:graphicFrameLocks noChangeAspect="1"/>
          </p:cNvGraphicFramePr>
          <p:nvPr/>
        </p:nvGraphicFramePr>
        <p:xfrm>
          <a:off x="8071757" y="4538223"/>
          <a:ext cx="858573" cy="1038489"/>
        </p:xfrm>
        <a:graphic>
          <a:graphicData uri="http://schemas.openxmlformats.org/presentationml/2006/ole">
            <mc:AlternateContent xmlns:mc="http://schemas.openxmlformats.org/markup-compatibility/2006">
              <mc:Choice xmlns:v="urn:schemas-microsoft-com:vml" Requires="v">
                <p:oleObj name="Documento" r:id="rId3" imgW="1030224" imgH="1246632" progId="Word.Document.8">
                  <p:embed/>
                </p:oleObj>
              </mc:Choice>
              <mc:Fallback>
                <p:oleObj name="Documento" r:id="rId3" imgW="1030224" imgH="1246632" progId="Word.Document.8">
                  <p:embed/>
                  <p:pic>
                    <p:nvPicPr>
                      <p:cNvPr id="143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1757" y="4538223"/>
                        <a:ext cx="858573" cy="10384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ottotitolo 2"/>
          <p:cNvSpPr txBox="1">
            <a:spLocks/>
          </p:cNvSpPr>
          <p:nvPr/>
        </p:nvSpPr>
        <p:spPr>
          <a:xfrm>
            <a:off x="1611784" y="4129452"/>
            <a:ext cx="6198716" cy="1460500"/>
          </a:xfrm>
          <a:prstGeom prst="rect">
            <a:avLst/>
          </a:prstGeom>
        </p:spPr>
        <p:txBody>
          <a:bodyPr vert="horz" lIns="76200" tIns="38100" rIns="76200" bIns="38100" rtlCol="0">
            <a:normAutofit/>
          </a:bodyPr>
          <a:lstStyle/>
          <a:p>
            <a:pPr algn="ctr" defTabSz="380985">
              <a:spcBef>
                <a:spcPct val="20000"/>
              </a:spcBef>
              <a:defRPr/>
            </a:pPr>
            <a:r>
              <a:rPr lang="it-IT" b="1" dirty="0">
                <a:solidFill>
                  <a:schemeClr val="tx1">
                    <a:tint val="75000"/>
                  </a:schemeClr>
                </a:solidFill>
              </a:rPr>
              <a:t>Maria Alessandra Mariotti</a:t>
            </a:r>
          </a:p>
          <a:p>
            <a:pPr algn="ctr" defTabSz="380985">
              <a:spcBef>
                <a:spcPct val="20000"/>
              </a:spcBef>
              <a:defRPr/>
            </a:pPr>
            <a:r>
              <a:rPr lang="it-IT" b="1" dirty="0">
                <a:solidFill>
                  <a:schemeClr val="tx1">
                    <a:tint val="75000"/>
                  </a:schemeClr>
                </a:solidFill>
              </a:rPr>
              <a:t>Dipartimento di Scienza dell’informazione e Matematica</a:t>
            </a:r>
          </a:p>
          <a:p>
            <a:pPr algn="ctr" defTabSz="380985">
              <a:spcBef>
                <a:spcPct val="20000"/>
              </a:spcBef>
              <a:defRPr/>
            </a:pPr>
            <a:r>
              <a:rPr lang="it-IT" b="1" dirty="0">
                <a:solidFill>
                  <a:schemeClr val="tx1">
                    <a:tint val="75000"/>
                  </a:schemeClr>
                </a:solidFill>
              </a:rPr>
              <a:t>Université de </a:t>
            </a:r>
            <a:r>
              <a:rPr lang="it-IT" b="1" dirty="0" err="1">
                <a:solidFill>
                  <a:schemeClr val="tx1">
                    <a:tint val="75000"/>
                  </a:schemeClr>
                </a:solidFill>
              </a:rPr>
              <a:t>Sienne</a:t>
            </a:r>
            <a:r>
              <a:rPr lang="it-IT" b="1" dirty="0">
                <a:solidFill>
                  <a:schemeClr val="tx1">
                    <a:tint val="75000"/>
                  </a:schemeClr>
                </a:solidFill>
              </a:rPr>
              <a:t> </a:t>
            </a:r>
          </a:p>
        </p:txBody>
      </p:sp>
      <p:pic>
        <p:nvPicPr>
          <p:cNvPr id="1026" name="Picture 2">
            <a:extLst>
              <a:ext uri="{FF2B5EF4-FFF2-40B4-BE49-F238E27FC236}">
                <a16:creationId xmlns:a16="http://schemas.microsoft.com/office/drawing/2014/main" id="{7DA8EB70-2958-A8BA-FECE-B0F51C9075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555" y="292417"/>
            <a:ext cx="1881889" cy="112322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a:extLst>
              <a:ext uri="{FF2B5EF4-FFF2-40B4-BE49-F238E27FC236}">
                <a16:creationId xmlns:a16="http://schemas.microsoft.com/office/drawing/2014/main" id="{C350299E-676C-F9D0-93B4-7EAE7D9F1246}"/>
              </a:ext>
            </a:extLst>
          </p:cNvPr>
          <p:cNvSpPr>
            <a:spLocks noChangeAspect="1" noChangeArrowheads="1"/>
          </p:cNvSpPr>
          <p:nvPr/>
        </p:nvSpPr>
        <p:spPr bwMode="auto">
          <a:xfrm>
            <a:off x="4419600" y="2705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1" name="Picture 7" descr="page1image538474128">
            <a:extLst>
              <a:ext uri="{FF2B5EF4-FFF2-40B4-BE49-F238E27FC236}">
                <a16:creationId xmlns:a16="http://schemas.microsoft.com/office/drawing/2014/main" id="{5E8B471A-C40B-9E41-DF2E-E0116E5757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226" y="403138"/>
            <a:ext cx="3920989" cy="15839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1image538474432">
            <a:extLst>
              <a:ext uri="{FF2B5EF4-FFF2-40B4-BE49-F238E27FC236}">
                <a16:creationId xmlns:a16="http://schemas.microsoft.com/office/drawing/2014/main" id="{2A50B213-8468-C690-4399-89A84F4009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213" y="-934971"/>
            <a:ext cx="22630905"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1image538474720">
            <a:extLst>
              <a:ext uri="{FF2B5EF4-FFF2-40B4-BE49-F238E27FC236}">
                <a16:creationId xmlns:a16="http://schemas.microsoft.com/office/drawing/2014/main" id="{A16571F7-9F94-6F64-AC2E-FCB1907BBE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213" y="-934971"/>
            <a:ext cx="22630905"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1image538475552">
            <a:extLst>
              <a:ext uri="{FF2B5EF4-FFF2-40B4-BE49-F238E27FC236}">
                <a16:creationId xmlns:a16="http://schemas.microsoft.com/office/drawing/2014/main" id="{2817950C-5541-5158-E846-9FBF0EC985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8044" y="104637"/>
            <a:ext cx="4862286" cy="11620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62C20889-4A0C-AF22-C115-F58CA89E0F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493300"/>
            <a:ext cx="19050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988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a:t>Potentiel Sémiotique</a:t>
            </a:r>
          </a:p>
        </p:txBody>
      </p:sp>
      <p:sp>
        <p:nvSpPr>
          <p:cNvPr id="3" name="Segnaposto contenuto 2"/>
          <p:cNvSpPr>
            <a:spLocks noGrp="1"/>
          </p:cNvSpPr>
          <p:nvPr>
            <p:ph idx="1"/>
          </p:nvPr>
        </p:nvSpPr>
        <p:spPr>
          <a:xfrm>
            <a:off x="1143000" y="1333501"/>
            <a:ext cx="6858000" cy="2036662"/>
          </a:xfrm>
          <a:ln>
            <a:solidFill>
              <a:schemeClr val="accent4">
                <a:lumMod val="20000"/>
                <a:lumOff val="80000"/>
              </a:schemeClr>
            </a:solidFill>
          </a:ln>
        </p:spPr>
        <p:txBody>
          <a:bodyPr>
            <a:normAutofit fontScale="77500" lnSpcReduction="20000"/>
          </a:bodyPr>
          <a:lstStyle/>
          <a:p>
            <a:pPr>
              <a:buNone/>
            </a:pPr>
            <a:r>
              <a:rPr lang="fr-FR" dirty="0"/>
              <a:t>[…] le potentiel sémiotique d’un artefact réside dans le double lien sémiotique qu’on peut établir entre  l’artefact et les significations personnelles attendues comme émergence de l’utilisation de l’artefact et cet artefact et les significations mathématiques (le savoir mathématique) évoquées par son usage, reconnaissables comme tel par un expert.</a:t>
            </a:r>
          </a:p>
          <a:p>
            <a:pPr>
              <a:buNone/>
            </a:pPr>
            <a:endParaRPr lang="fr-FR" dirty="0"/>
          </a:p>
        </p:txBody>
      </p:sp>
      <p:sp>
        <p:nvSpPr>
          <p:cNvPr id="4" name="Freccia giù 3"/>
          <p:cNvSpPr/>
          <p:nvPr/>
        </p:nvSpPr>
        <p:spPr>
          <a:xfrm>
            <a:off x="4236050" y="3370163"/>
            <a:ext cx="403860" cy="9191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a:p>
        </p:txBody>
      </p:sp>
      <p:sp>
        <p:nvSpPr>
          <p:cNvPr id="5" name="Rettangolo 4"/>
          <p:cNvSpPr/>
          <p:nvPr/>
        </p:nvSpPr>
        <p:spPr>
          <a:xfrm>
            <a:off x="1332891" y="4358927"/>
            <a:ext cx="6668109" cy="116935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buNone/>
            </a:pPr>
            <a:r>
              <a:rPr lang="fr-FR" sz="2333" i="1" dirty="0"/>
              <a:t>Le potentiel sémiotique d’un artefact peut être exploité par rapport à des objectifs didactiques particuliers</a:t>
            </a:r>
            <a:endParaRPr lang="fr-FR" sz="2333" dirty="0"/>
          </a:p>
        </p:txBody>
      </p:sp>
    </p:spTree>
    <p:extLst>
      <p:ext uri="{BB962C8B-B14F-4D97-AF65-F5344CB8AC3E}">
        <p14:creationId xmlns:p14="http://schemas.microsoft.com/office/powerpoint/2010/main" val="304125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en-GB" dirty="0" err="1"/>
              <a:t>Dessiner</a:t>
            </a:r>
            <a:r>
              <a:rPr lang="en-GB" dirty="0"/>
              <a:t> des </a:t>
            </a:r>
            <a:r>
              <a:rPr lang="en-GB" dirty="0" err="1"/>
              <a:t>ronds</a:t>
            </a:r>
            <a:r>
              <a:rPr lang="en-GB" dirty="0"/>
              <a:t> </a:t>
            </a:r>
            <a:r>
              <a:rPr lang="en-GB" dirty="0" err="1"/>
              <a:t>ou</a:t>
            </a:r>
            <a:r>
              <a:rPr lang="en-GB" dirty="0"/>
              <a:t> </a:t>
            </a:r>
            <a:r>
              <a:rPr lang="en-GB" dirty="0" err="1"/>
              <a:t>dessiner</a:t>
            </a:r>
            <a:r>
              <a:rPr lang="en-GB" dirty="0"/>
              <a:t> des cercles?</a:t>
            </a:r>
          </a:p>
        </p:txBody>
      </p:sp>
      <p:sp>
        <p:nvSpPr>
          <p:cNvPr id="11" name="Segnaposto testo 10"/>
          <p:cNvSpPr>
            <a:spLocks noGrp="1"/>
          </p:cNvSpPr>
          <p:nvPr>
            <p:ph type="body" idx="1"/>
          </p:nvPr>
        </p:nvSpPr>
        <p:spPr>
          <a:xfrm>
            <a:off x="1143000" y="3879985"/>
            <a:ext cx="3366823" cy="1263515"/>
          </a:xfrm>
        </p:spPr>
        <p:txBody>
          <a:bodyPr>
            <a:normAutofit/>
          </a:bodyPr>
          <a:lstStyle/>
          <a:p>
            <a:r>
              <a:rPr lang="en-GB" dirty="0"/>
              <a:t>Quelle </a:t>
            </a:r>
            <a:r>
              <a:rPr lang="en-GB" dirty="0" err="1"/>
              <a:t>est</a:t>
            </a:r>
            <a:r>
              <a:rPr lang="en-GB" dirty="0"/>
              <a:t> la </a:t>
            </a:r>
            <a:r>
              <a:rPr lang="en-GB" dirty="0" err="1"/>
              <a:t>différence</a:t>
            </a:r>
            <a:r>
              <a:rPr lang="en-GB" dirty="0"/>
              <a:t> dans </a:t>
            </a:r>
            <a:r>
              <a:rPr lang="en-GB" dirty="0" err="1"/>
              <a:t>l’utilisation</a:t>
            </a:r>
            <a:r>
              <a:rPr lang="en-GB" dirty="0"/>
              <a:t> de </a:t>
            </a:r>
            <a:r>
              <a:rPr lang="en-GB" dirty="0" err="1"/>
              <a:t>ces</a:t>
            </a:r>
            <a:r>
              <a:rPr lang="en-GB" dirty="0"/>
              <a:t> artefacts?
</a:t>
            </a:r>
          </a:p>
        </p:txBody>
      </p:sp>
      <p:pic>
        <p:nvPicPr>
          <p:cNvPr id="7" name="Segnaposto contenuto 6"/>
          <p:cNvPicPr>
            <a:picLocks noGrp="1" noChangeAspect="1"/>
          </p:cNvPicPr>
          <p:nvPr>
            <p:ph sz="quarter" idx="2"/>
          </p:nvPr>
        </p:nvPicPr>
        <p:blipFill>
          <a:blip r:embed="rId3"/>
          <a:srcRect t="-76463" b="-76463"/>
          <a:stretch>
            <a:fillRect/>
          </a:stretch>
        </p:blipFill>
        <p:spPr>
          <a:xfrm>
            <a:off x="497567" y="749994"/>
            <a:ext cx="4040188" cy="3292740"/>
          </a:xfrm>
        </p:spPr>
      </p:pic>
      <p:sp>
        <p:nvSpPr>
          <p:cNvPr id="15" name="Segnaposto contenuto 14"/>
          <p:cNvSpPr>
            <a:spLocks noGrp="1"/>
          </p:cNvSpPr>
          <p:nvPr>
            <p:ph sz="quarter" idx="4"/>
          </p:nvPr>
        </p:nvSpPr>
        <p:spPr/>
        <p:txBody>
          <a:bodyPr/>
          <a:lstStyle/>
          <a:p>
            <a:endParaRPr lang="en-GB"/>
          </a:p>
        </p:txBody>
      </p:sp>
      <p:pic>
        <p:nvPicPr>
          <p:cNvPr id="13" name="Immagine 12"/>
          <p:cNvPicPr>
            <a:picLocks noChangeAspect="1"/>
          </p:cNvPicPr>
          <p:nvPr/>
        </p:nvPicPr>
        <p:blipFill>
          <a:blip r:embed="rId4"/>
          <a:stretch>
            <a:fillRect/>
          </a:stretch>
        </p:blipFill>
        <p:spPr>
          <a:xfrm rot="1235231">
            <a:off x="5313433" y="3245749"/>
            <a:ext cx="2804583" cy="2010833"/>
          </a:xfrm>
          <a:prstGeom prst="rect">
            <a:avLst/>
          </a:prstGeom>
        </p:spPr>
      </p:pic>
      <p:pic>
        <p:nvPicPr>
          <p:cNvPr id="9" name="Immagine 8"/>
          <p:cNvPicPr>
            <a:picLocks noChangeAspect="1"/>
          </p:cNvPicPr>
          <p:nvPr/>
        </p:nvPicPr>
        <p:blipFill>
          <a:blip r:embed="rId5"/>
          <a:stretch>
            <a:fillRect/>
          </a:stretch>
        </p:blipFill>
        <p:spPr>
          <a:xfrm>
            <a:off x="5619750" y="1205739"/>
            <a:ext cx="2381250" cy="23812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dirty="0"/>
              <a:t>Outil de médiation sémiotique</a:t>
            </a:r>
          </a:p>
        </p:txBody>
      </p:sp>
      <p:sp>
        <p:nvSpPr>
          <p:cNvPr id="3" name="Segnaposto contenuto 2"/>
          <p:cNvSpPr>
            <a:spLocks noGrp="1"/>
          </p:cNvSpPr>
          <p:nvPr>
            <p:ph idx="1"/>
          </p:nvPr>
        </p:nvSpPr>
        <p:spPr/>
        <p:txBody>
          <a:bodyPr/>
          <a:lstStyle/>
          <a:p>
            <a:pPr marL="0" indent="0" hangingPunct="0">
              <a:buNone/>
            </a:pPr>
            <a:r>
              <a:rPr lang="en-US" sz="2583" dirty="0"/>
              <a:t>“</a:t>
            </a:r>
            <a:r>
              <a:rPr lang="en-US" sz="2583" i="1" dirty="0"/>
              <a:t>Thus any artefact will be referred to as tool of semiotic mediation as long as it is (or it is conceived to be) intentionally used by the teacher to mediate a mathematical content through a designed didactical intervention.”</a:t>
            </a:r>
            <a:endParaRPr lang="it-IT" sz="2583" dirty="0"/>
          </a:p>
          <a:p>
            <a:pPr hangingPunct="0">
              <a:buNone/>
            </a:pPr>
            <a:endParaRPr lang="en-US" sz="2583" dirty="0"/>
          </a:p>
          <a:p>
            <a:pPr algn="r" hangingPunct="0">
              <a:buNone/>
            </a:pPr>
            <a:r>
              <a:rPr lang="en-US" sz="2583" dirty="0"/>
              <a:t>(Bartolini </a:t>
            </a:r>
            <a:r>
              <a:rPr lang="en-US" sz="2583" dirty="0" err="1"/>
              <a:t>Bussi</a:t>
            </a:r>
            <a:r>
              <a:rPr lang="en-US" sz="2583" dirty="0"/>
              <a:t> &amp; </a:t>
            </a:r>
            <a:r>
              <a:rPr lang="en-US" sz="2583" dirty="0" err="1"/>
              <a:t>Mariotti</a:t>
            </a:r>
            <a:r>
              <a:rPr lang="en-US" sz="2583" dirty="0"/>
              <a:t>, 2008)</a:t>
            </a:r>
            <a:endParaRPr lang="it-IT" sz="2583" dirty="0"/>
          </a:p>
          <a:p>
            <a:endParaRPr lang="it-IT" dirty="0"/>
          </a:p>
        </p:txBody>
      </p:sp>
    </p:spTree>
    <p:extLst>
      <p:ext uri="{BB962C8B-B14F-4D97-AF65-F5344CB8AC3E}">
        <p14:creationId xmlns:p14="http://schemas.microsoft.com/office/powerpoint/2010/main" val="3747136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dirty="0"/>
              <a:t>Outil de médiation sémiotique</a:t>
            </a:r>
          </a:p>
        </p:txBody>
      </p:sp>
      <p:sp>
        <p:nvSpPr>
          <p:cNvPr id="3" name="Segnaposto contenuto 2"/>
          <p:cNvSpPr>
            <a:spLocks noGrp="1"/>
          </p:cNvSpPr>
          <p:nvPr>
            <p:ph idx="1"/>
          </p:nvPr>
        </p:nvSpPr>
        <p:spPr>
          <a:xfrm>
            <a:off x="457200" y="1594757"/>
            <a:ext cx="8229600" cy="3771636"/>
          </a:xfrm>
        </p:spPr>
        <p:txBody>
          <a:bodyPr/>
          <a:lstStyle/>
          <a:p>
            <a:pPr marL="0" indent="0" hangingPunct="0">
              <a:buNone/>
            </a:pPr>
            <a:r>
              <a:rPr lang="en-US" sz="2583" dirty="0"/>
              <a:t>“</a:t>
            </a:r>
            <a:r>
              <a:rPr lang="fr-FR" sz="2333" dirty="0"/>
              <a:t>Donc un </a:t>
            </a:r>
            <a:r>
              <a:rPr lang="fr-FR" sz="2333" dirty="0">
                <a:solidFill>
                  <a:srgbClr val="FF0000"/>
                </a:solidFill>
              </a:rPr>
              <a:t>artefact </a:t>
            </a:r>
            <a:r>
              <a:rPr lang="fr-FR" sz="2333" dirty="0"/>
              <a:t>quelconque peut être considéré comme </a:t>
            </a:r>
            <a:r>
              <a:rPr lang="fr-FR" sz="2333" dirty="0">
                <a:solidFill>
                  <a:srgbClr val="FF0000"/>
                </a:solidFill>
              </a:rPr>
              <a:t>un outil de médiation sémiotique </a:t>
            </a:r>
            <a:r>
              <a:rPr lang="fr-FR" sz="2333" dirty="0"/>
              <a:t>dans la mesure où il est (or il a été conçue pour être) </a:t>
            </a:r>
            <a:r>
              <a:rPr lang="fr-FR" sz="2333" dirty="0">
                <a:solidFill>
                  <a:srgbClr val="FF0000"/>
                </a:solidFill>
              </a:rPr>
              <a:t>utilisé intentionnellement par l’enseignant pour accomplir la médiation d’un contenu mathématique </a:t>
            </a:r>
            <a:r>
              <a:rPr lang="fr-FR" sz="2333" dirty="0"/>
              <a:t>à travers la planification d’une intervention didactique.</a:t>
            </a:r>
            <a:r>
              <a:rPr lang="en-US" sz="2583" i="1" dirty="0"/>
              <a:t>”</a:t>
            </a:r>
            <a:endParaRPr lang="it-IT" sz="2583" dirty="0"/>
          </a:p>
          <a:p>
            <a:pPr algn="r" hangingPunct="0">
              <a:buNone/>
            </a:pPr>
            <a:r>
              <a:rPr lang="en-US" sz="2583" dirty="0"/>
              <a:t>				(</a:t>
            </a:r>
            <a:r>
              <a:rPr lang="en-US" sz="2583" dirty="0" err="1"/>
              <a:t>Bartolini</a:t>
            </a:r>
            <a:r>
              <a:rPr lang="en-US" sz="2583" dirty="0"/>
              <a:t> </a:t>
            </a:r>
            <a:r>
              <a:rPr lang="en-US" sz="2583" dirty="0" err="1"/>
              <a:t>Bussi</a:t>
            </a:r>
            <a:r>
              <a:rPr lang="en-US" sz="2583" dirty="0"/>
              <a:t> &amp; </a:t>
            </a:r>
            <a:r>
              <a:rPr lang="en-US" sz="2583" dirty="0" err="1"/>
              <a:t>Mariotti</a:t>
            </a:r>
            <a:r>
              <a:rPr lang="en-US" sz="2583" dirty="0"/>
              <a:t>, 2008, </a:t>
            </a:r>
            <a:r>
              <a:rPr lang="en-US" sz="2583" dirty="0" err="1"/>
              <a:t>p</a:t>
            </a:r>
            <a:r>
              <a:rPr lang="en-US" sz="2583" dirty="0"/>
              <a:t>. 754)</a:t>
            </a:r>
            <a:endParaRPr lang="it-IT" sz="2583" dirty="0"/>
          </a:p>
          <a:p>
            <a:endParaRPr lang="it-IT"/>
          </a:p>
          <a:p>
            <a:endParaRPr lang="it-IT" dirty="0"/>
          </a:p>
        </p:txBody>
      </p:sp>
    </p:spTree>
    <p:extLst>
      <p:ext uri="{BB962C8B-B14F-4D97-AF65-F5344CB8AC3E}">
        <p14:creationId xmlns:p14="http://schemas.microsoft.com/office/powerpoint/2010/main" val="421866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1050606" y="1485636"/>
            <a:ext cx="7181904" cy="3774329"/>
          </a:xfrm>
        </p:spPr>
        <p:txBody>
          <a:bodyPr>
            <a:normAutofit/>
          </a:bodyPr>
          <a:lstStyle/>
          <a:p>
            <a:pPr marL="677306" indent="-677306">
              <a:lnSpc>
                <a:spcPct val="90000"/>
              </a:lnSpc>
              <a:buNone/>
            </a:pPr>
            <a:r>
              <a:rPr lang="fr-FR" b="1" dirty="0">
                <a:solidFill>
                  <a:srgbClr val="FF0000"/>
                </a:solidFill>
              </a:rPr>
              <a:t>Exploiter le Potentiel sémiotique</a:t>
            </a:r>
            <a:r>
              <a:rPr lang="fr-FR" dirty="0"/>
              <a:t>, n’est ni  spontané ni automatique. </a:t>
            </a:r>
          </a:p>
          <a:p>
            <a:pPr marL="412750" indent="-412750">
              <a:lnSpc>
                <a:spcPct val="90000"/>
              </a:lnSpc>
              <a:buNone/>
            </a:pPr>
            <a:r>
              <a:rPr lang="fr-FR" dirty="0"/>
              <a:t>Il doit être pris en charge par l’enseignant en tant qu’objectif didactique fondamental.</a:t>
            </a:r>
          </a:p>
          <a:p>
            <a:pPr marL="355600" indent="-355600">
              <a:lnSpc>
                <a:spcPct val="90000"/>
              </a:lnSpc>
              <a:buNone/>
            </a:pPr>
            <a:r>
              <a:rPr lang="fr-FR" dirty="0"/>
              <a:t>Le </a:t>
            </a:r>
            <a:r>
              <a:rPr lang="fr-FR" dirty="0">
                <a:solidFill>
                  <a:srgbClr val="FF0000"/>
                </a:solidFill>
              </a:rPr>
              <a:t>processus de médiation sémiotique </a:t>
            </a:r>
            <a:r>
              <a:rPr lang="fr-FR" dirty="0"/>
              <a:t>est géré par l’enseignant, vise à l’évolution des significations produits par les élèves lors de l’activité avec l’artefact vers les significations mathématiques, objet de l’intervention didactique</a:t>
            </a:r>
          </a:p>
        </p:txBody>
      </p:sp>
      <p:sp>
        <p:nvSpPr>
          <p:cNvPr id="55299" name="Rectangle 3"/>
          <p:cNvSpPr>
            <a:spLocks noGrp="1" noChangeArrowheads="1"/>
          </p:cNvSpPr>
          <p:nvPr>
            <p:ph type="title"/>
          </p:nvPr>
        </p:nvSpPr>
        <p:spPr>
          <a:xfrm>
            <a:off x="762000" y="228865"/>
            <a:ext cx="7620000" cy="952500"/>
          </a:xfrm>
          <a:noFill/>
          <a:ln/>
        </p:spPr>
        <p:txBody>
          <a:bodyPr>
            <a:normAutofit/>
          </a:bodyPr>
          <a:lstStyle/>
          <a:p>
            <a:r>
              <a:rPr lang="fr-FR" dirty="0"/>
              <a:t>Processus de Médiation Sémiotique</a:t>
            </a:r>
          </a:p>
        </p:txBody>
      </p:sp>
    </p:spTree>
    <p:extLst>
      <p:ext uri="{BB962C8B-B14F-4D97-AF65-F5344CB8AC3E}">
        <p14:creationId xmlns:p14="http://schemas.microsoft.com/office/powerpoint/2010/main" val="288880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blinds(horizontal)">
                                      <p:cBhvr>
                                        <p:cTn id="7" dur="500"/>
                                        <p:tgtEl>
                                          <p:spTgt spid="55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298">
                                            <p:txEl>
                                              <p:pRg st="1" end="1"/>
                                            </p:txEl>
                                          </p:spTgt>
                                        </p:tgtEl>
                                        <p:attrNameLst>
                                          <p:attrName>style.visibility</p:attrName>
                                        </p:attrNameLst>
                                      </p:cBhvr>
                                      <p:to>
                                        <p:strVal val="visible"/>
                                      </p:to>
                                    </p:set>
                                    <p:animEffect transition="in" filter="blinds(horizontal)">
                                      <p:cBhvr>
                                        <p:cTn id="12" dur="500"/>
                                        <p:tgtEl>
                                          <p:spTgt spid="55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298">
                                            <p:txEl>
                                              <p:pRg st="2" end="2"/>
                                            </p:txEl>
                                          </p:spTgt>
                                        </p:tgtEl>
                                        <p:attrNameLst>
                                          <p:attrName>style.visibility</p:attrName>
                                        </p:attrNameLst>
                                      </p:cBhvr>
                                      <p:to>
                                        <p:strVal val="visible"/>
                                      </p:to>
                                    </p:set>
                                    <p:animEffect transition="in" filter="blinds(horizontal)">
                                      <p:cBhvr>
                                        <p:cTn id="17" dur="500"/>
                                        <p:tgtEl>
                                          <p:spTgt spid="55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2667000" y="1206500"/>
            <a:ext cx="3810000" cy="4382826"/>
            <a:chOff x="1440" y="721"/>
            <a:chExt cx="2880" cy="3313"/>
          </a:xfrm>
        </p:grpSpPr>
        <p:sp>
          <p:nvSpPr>
            <p:cNvPr id="49155" name="AutoShape 3"/>
            <p:cNvSpPr>
              <a:spLocks noChangeAspect="1" noChangeArrowheads="1" noTextEdit="1"/>
            </p:cNvSpPr>
            <p:nvPr/>
          </p:nvSpPr>
          <p:spPr bwMode="auto">
            <a:xfrm>
              <a:off x="1440" y="721"/>
              <a:ext cx="2880" cy="2880"/>
            </a:xfrm>
            <a:prstGeom prst="rect">
              <a:avLst/>
            </a:prstGeom>
            <a:noFill/>
            <a:ln w="9525">
              <a:noFill/>
              <a:miter lim="800000"/>
              <a:headEnd/>
              <a:tailEnd/>
            </a:ln>
          </p:spPr>
          <p:txBody>
            <a:bodyPr>
              <a:prstTxWarp prst="textNoShape">
                <a:avLst/>
              </a:prstTxWarp>
            </a:bodyPr>
            <a:lstStyle/>
            <a:p>
              <a:endParaRPr lang="it-IT" sz="1500"/>
            </a:p>
          </p:txBody>
        </p:sp>
        <p:sp>
          <p:nvSpPr>
            <p:cNvPr id="49156" name="_s114692"/>
            <p:cNvSpPr>
              <a:spLocks noChangeArrowheads="1" noTextEdit="1"/>
            </p:cNvSpPr>
            <p:nvPr/>
          </p:nvSpPr>
          <p:spPr bwMode="auto">
            <a:xfrm>
              <a:off x="1950" y="937"/>
              <a:ext cx="1861" cy="1861"/>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rgbClr val="3333FF"/>
            </a:solidFill>
            <a:ln w="9525">
              <a:solidFill>
                <a:schemeClr val="tx1"/>
              </a:solidFill>
              <a:miter lim="800000"/>
              <a:headEnd/>
              <a:tailEnd/>
            </a:ln>
          </p:spPr>
          <p:txBody>
            <a:bodyPr lIns="0" tIns="0" rIns="0" bIns="0" anchor="ctr">
              <a:prstTxWarp prst="textNoShape">
                <a:avLst/>
              </a:prstTxWarp>
            </a:bodyPr>
            <a:lstStyle/>
            <a:p>
              <a:endParaRPr lang="it-IT" sz="1500"/>
            </a:p>
          </p:txBody>
        </p:sp>
        <p:sp>
          <p:nvSpPr>
            <p:cNvPr id="49157" name="_s114693"/>
            <p:cNvSpPr>
              <a:spLocks noChangeArrowheads="1" noTextEdit="1"/>
            </p:cNvSpPr>
            <p:nvPr/>
          </p:nvSpPr>
          <p:spPr bwMode="auto">
            <a:xfrm rot="7200000">
              <a:off x="2205" y="1377"/>
              <a:ext cx="1861" cy="1861"/>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rgbClr val="3333FF"/>
            </a:solidFill>
            <a:ln w="9525">
              <a:solidFill>
                <a:schemeClr val="tx1"/>
              </a:solidFill>
              <a:miter lim="800000"/>
              <a:headEnd/>
              <a:tailEnd/>
            </a:ln>
          </p:spPr>
          <p:txBody>
            <a:bodyPr lIns="0" tIns="0" rIns="0" bIns="0" anchor="ctr">
              <a:prstTxWarp prst="textNoShape">
                <a:avLst/>
              </a:prstTxWarp>
            </a:bodyPr>
            <a:lstStyle/>
            <a:p>
              <a:endParaRPr lang="it-IT" sz="1500"/>
            </a:p>
          </p:txBody>
        </p:sp>
        <p:sp>
          <p:nvSpPr>
            <p:cNvPr id="49158" name="_s114694"/>
            <p:cNvSpPr>
              <a:spLocks noChangeArrowheads="1" noTextEdit="1"/>
            </p:cNvSpPr>
            <p:nvPr/>
          </p:nvSpPr>
          <p:spPr bwMode="auto">
            <a:xfrm rot="14400000">
              <a:off x="1696" y="1379"/>
              <a:ext cx="1861" cy="1861"/>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rgbClr val="3333FF"/>
            </a:solidFill>
            <a:ln w="9525">
              <a:solidFill>
                <a:schemeClr val="tx1"/>
              </a:solidFill>
              <a:miter lim="800000"/>
              <a:headEnd/>
              <a:tailEnd/>
            </a:ln>
          </p:spPr>
          <p:txBody>
            <a:bodyPr lIns="0" tIns="0" rIns="0" bIns="0" anchor="ctr">
              <a:prstTxWarp prst="textNoShape">
                <a:avLst/>
              </a:prstTxWarp>
            </a:bodyPr>
            <a:lstStyle/>
            <a:p>
              <a:endParaRPr lang="it-IT" sz="1500"/>
            </a:p>
          </p:txBody>
        </p:sp>
        <p:sp>
          <p:nvSpPr>
            <p:cNvPr id="49159" name="_s114695"/>
            <p:cNvSpPr>
              <a:spLocks noChangeArrowheads="1"/>
            </p:cNvSpPr>
            <p:nvPr/>
          </p:nvSpPr>
          <p:spPr bwMode="auto">
            <a:xfrm>
              <a:off x="3390" y="1278"/>
              <a:ext cx="747" cy="747"/>
            </a:xfrm>
            <a:prstGeom prst="rect">
              <a:avLst/>
            </a:prstGeom>
            <a:noFill/>
            <a:ln w="9525">
              <a:noFill/>
              <a:miter lim="800000"/>
              <a:headEnd/>
              <a:tailEnd/>
            </a:ln>
          </p:spPr>
          <p:txBody>
            <a:bodyPr wrap="none" lIns="0" tIns="0" rIns="0" bIns="0" anchor="ctr">
              <a:prstTxWarp prst="textNoShape">
                <a:avLst/>
              </a:prstTxWarp>
            </a:bodyPr>
            <a:lstStyle/>
            <a:p>
              <a:pPr algn="ctr" eaLnBrk="1" hangingPunct="1"/>
              <a:r>
                <a:rPr lang="it-IT" sz="1500" dirty="0">
                  <a:effectLst>
                    <a:outerShdw blurRad="38100" dist="38100" dir="2700000" algn="tl">
                      <a:srgbClr val="DDDDDD"/>
                    </a:outerShdw>
                  </a:effectLst>
                </a:rPr>
                <a:t>Activités de</a:t>
              </a:r>
            </a:p>
            <a:p>
              <a:pPr algn="ctr" eaLnBrk="1" hangingPunct="1"/>
              <a:r>
                <a:rPr lang="it-IT" sz="1500" dirty="0">
                  <a:effectLst>
                    <a:outerShdw blurRad="38100" dist="38100" dir="2700000" algn="tl">
                      <a:srgbClr val="DDDDDD"/>
                    </a:outerShdw>
                  </a:effectLst>
                </a:rPr>
                <a:t> rédaction </a:t>
              </a:r>
            </a:p>
            <a:p>
              <a:pPr algn="ctr" eaLnBrk="1" hangingPunct="1"/>
              <a:r>
                <a:rPr lang="it-IT" sz="1500" dirty="0" err="1">
                  <a:effectLst>
                    <a:outerShdw blurRad="38100" dist="38100" dir="2700000" algn="tl">
                      <a:srgbClr val="DDDDDD"/>
                    </a:outerShdw>
                  </a:effectLst>
                </a:rPr>
                <a:t>Individuelle</a:t>
              </a:r>
              <a:r>
                <a:rPr lang="it-IT" sz="1500" dirty="0">
                  <a:effectLst>
                    <a:outerShdw blurRad="38100" dist="38100" dir="2700000" algn="tl">
                      <a:srgbClr val="DDDDDD"/>
                    </a:outerShdw>
                  </a:effectLst>
                </a:rPr>
                <a:t> </a:t>
              </a:r>
            </a:p>
            <a:p>
              <a:pPr algn="ctr" eaLnBrk="1" hangingPunct="1"/>
              <a:r>
                <a:rPr lang="it-IT" sz="1500" dirty="0">
                  <a:effectLst>
                    <a:outerShdw blurRad="38100" dist="38100" dir="2700000" algn="tl">
                      <a:srgbClr val="DDDDDD"/>
                    </a:outerShdw>
                  </a:effectLst>
                </a:rPr>
                <a:t>de </a:t>
              </a:r>
              <a:r>
                <a:rPr lang="it-IT" sz="1500" dirty="0" err="1">
                  <a:effectLst>
                    <a:outerShdw blurRad="38100" dist="38100" dir="2700000" algn="tl">
                      <a:srgbClr val="DDDDDD"/>
                    </a:outerShdw>
                  </a:effectLst>
                </a:rPr>
                <a:t>textes</a:t>
              </a:r>
              <a:endParaRPr lang="it-IT" sz="1500" dirty="0">
                <a:effectLst>
                  <a:outerShdw blurRad="38100" dist="38100" dir="2700000" algn="tl">
                    <a:srgbClr val="DDDDDD"/>
                  </a:outerShdw>
                </a:effectLst>
              </a:endParaRPr>
            </a:p>
          </p:txBody>
        </p:sp>
        <p:sp>
          <p:nvSpPr>
            <p:cNvPr id="49160" name="_s114696"/>
            <p:cNvSpPr>
              <a:spLocks noChangeArrowheads="1"/>
            </p:cNvSpPr>
            <p:nvPr/>
          </p:nvSpPr>
          <p:spPr bwMode="auto">
            <a:xfrm>
              <a:off x="1950" y="2912"/>
              <a:ext cx="1861" cy="1122"/>
            </a:xfrm>
            <a:prstGeom prst="rect">
              <a:avLst/>
            </a:prstGeom>
            <a:noFill/>
            <a:ln w="9525">
              <a:noFill/>
              <a:miter lim="800000"/>
              <a:headEnd/>
              <a:tailEnd/>
            </a:ln>
          </p:spPr>
          <p:txBody>
            <a:bodyPr wrap="none" lIns="0" tIns="0" rIns="0" bIns="0" anchor="ctr">
              <a:prstTxWarp prst="textNoShape">
                <a:avLst/>
              </a:prstTxWarp>
            </a:bodyPr>
            <a:lstStyle/>
            <a:p>
              <a:pPr algn="ctr" eaLnBrk="1" hangingPunct="1"/>
              <a:r>
                <a:rPr lang="fr-FR" sz="1500" dirty="0">
                  <a:effectLst>
                    <a:outerShdw blurRad="38100" dist="38100" dir="2700000" algn="tl">
                      <a:srgbClr val="DDDDDD"/>
                    </a:outerShdw>
                  </a:effectLst>
                </a:rPr>
                <a:t>Activités collectives de classe:</a:t>
              </a:r>
            </a:p>
            <a:p>
              <a:pPr algn="ctr" eaLnBrk="1" hangingPunct="1"/>
              <a:r>
                <a:rPr lang="fr-FR" sz="1500" dirty="0">
                  <a:effectLst>
                    <a:outerShdw blurRad="38100" dist="38100" dir="2700000" algn="tl">
                      <a:srgbClr val="DDDDDD"/>
                    </a:outerShdw>
                  </a:effectLst>
                </a:rPr>
                <a:t>Discussion </a:t>
              </a:r>
            </a:p>
            <a:p>
              <a:pPr algn="ctr" eaLnBrk="1" hangingPunct="1"/>
              <a:r>
                <a:rPr lang="fr-FR" sz="1500" dirty="0">
                  <a:effectLst>
                    <a:outerShdw blurRad="38100" dist="38100" dir="2700000" algn="tl">
                      <a:srgbClr val="DDDDDD"/>
                    </a:outerShdw>
                  </a:effectLst>
                </a:rPr>
                <a:t>Mathématique</a:t>
              </a:r>
            </a:p>
          </p:txBody>
        </p:sp>
        <p:sp>
          <p:nvSpPr>
            <p:cNvPr id="49161" name="_s114697"/>
            <p:cNvSpPr>
              <a:spLocks noChangeArrowheads="1"/>
            </p:cNvSpPr>
            <p:nvPr/>
          </p:nvSpPr>
          <p:spPr bwMode="auto">
            <a:xfrm>
              <a:off x="1440" y="1278"/>
              <a:ext cx="931" cy="747"/>
            </a:xfrm>
            <a:prstGeom prst="rect">
              <a:avLst/>
            </a:prstGeom>
            <a:noFill/>
            <a:ln w="9525">
              <a:noFill/>
              <a:miter lim="800000"/>
              <a:headEnd/>
              <a:tailEnd/>
            </a:ln>
          </p:spPr>
          <p:txBody>
            <a:bodyPr wrap="none" lIns="0" tIns="0" rIns="0" bIns="0" anchor="ctr">
              <a:prstTxWarp prst="textNoShape">
                <a:avLst/>
              </a:prstTxWarp>
            </a:bodyPr>
            <a:lstStyle/>
            <a:p>
              <a:pPr algn="ctr" eaLnBrk="1" hangingPunct="1"/>
              <a:r>
                <a:rPr lang="fr-FR" sz="1500" dirty="0">
                  <a:effectLst>
                    <a:outerShdw blurRad="38100" dist="38100" dir="2700000" algn="tl">
                      <a:srgbClr val="DDDDDD"/>
                    </a:outerShdw>
                  </a:effectLst>
                </a:rPr>
                <a:t>Activités </a:t>
              </a:r>
            </a:p>
            <a:p>
              <a:pPr algn="ctr" eaLnBrk="1" hangingPunct="1"/>
              <a:r>
                <a:rPr lang="fr-FR" sz="1500" dirty="0">
                  <a:effectLst>
                    <a:outerShdw blurRad="38100" dist="38100" dir="2700000" algn="tl">
                      <a:srgbClr val="DDDDDD"/>
                    </a:outerShdw>
                  </a:effectLst>
                </a:rPr>
                <a:t> avec l’artefact</a:t>
              </a:r>
            </a:p>
          </p:txBody>
        </p:sp>
      </p:grpSp>
      <p:sp>
        <p:nvSpPr>
          <p:cNvPr id="49162" name="Rectangle 10"/>
          <p:cNvSpPr>
            <a:spLocks noChangeArrowheads="1"/>
          </p:cNvSpPr>
          <p:nvPr/>
        </p:nvSpPr>
        <p:spPr bwMode="auto">
          <a:xfrm>
            <a:off x="1143000" y="231511"/>
            <a:ext cx="6858000" cy="949854"/>
          </a:xfrm>
          <a:prstGeom prst="rect">
            <a:avLst/>
          </a:prstGeom>
          <a:noFill/>
          <a:ln w="9525">
            <a:noFill/>
            <a:miter lim="800000"/>
            <a:headEnd/>
            <a:tailEnd/>
          </a:ln>
          <a:effectLst/>
        </p:spPr>
        <p:txBody>
          <a:bodyPr anchor="ctr" anchorCtr="1">
            <a:prstTxWarp prst="textNoShape">
              <a:avLst/>
            </a:prstTxWarp>
          </a:bodyPr>
          <a:lstStyle/>
          <a:p>
            <a:pPr algn="ctr" eaLnBrk="1" hangingPunct="1"/>
            <a:r>
              <a:rPr lang="it-IT" sz="3667" dirty="0">
                <a:solidFill>
                  <a:srgbClr val="333399"/>
                </a:solidFill>
              </a:rPr>
              <a:t>Cycle didactique</a:t>
            </a:r>
          </a:p>
        </p:txBody>
      </p:sp>
      <p:sp>
        <p:nvSpPr>
          <p:cNvPr id="11" name="AutoShape 3"/>
          <p:cNvSpPr>
            <a:spLocks/>
          </p:cNvSpPr>
          <p:nvPr/>
        </p:nvSpPr>
        <p:spPr bwMode="auto">
          <a:xfrm>
            <a:off x="762000" y="1073956"/>
            <a:ext cx="1905000" cy="1905000"/>
          </a:xfrm>
          <a:prstGeom prst="accentCallout1">
            <a:avLst>
              <a:gd name="adj1" fmla="val 5000"/>
              <a:gd name="adj2" fmla="val 103333"/>
              <a:gd name="adj3" fmla="val 85972"/>
              <a:gd name="adj4" fmla="val 199861"/>
            </a:avLst>
          </a:prstGeom>
          <a:solidFill>
            <a:schemeClr val="bg1"/>
          </a:solidFill>
          <a:ln w="38100">
            <a:solidFill>
              <a:srgbClr val="CC3300"/>
            </a:solidFill>
            <a:miter lim="800000"/>
            <a:headEnd/>
            <a:tailEnd/>
          </a:ln>
          <a:effectLst/>
        </p:spPr>
        <p:txBody>
          <a:bodyPr>
            <a:prstTxWarp prst="textNoShape">
              <a:avLst/>
            </a:prstTxWarp>
          </a:bodyPr>
          <a:lstStyle/>
          <a:p>
            <a:pPr algn="ctr"/>
            <a:r>
              <a:rPr lang="fr-FR" sz="1333" dirty="0">
                <a:solidFill>
                  <a:srgbClr val="CC3300"/>
                </a:solidFill>
              </a:rPr>
              <a:t>Concevoir les tâches appropriées...</a:t>
            </a:r>
          </a:p>
          <a:p>
            <a:pPr algn="ctr"/>
            <a:endParaRPr lang="fr-FR" sz="1333" dirty="0">
              <a:solidFill>
                <a:srgbClr val="CC3300"/>
              </a:solidFill>
            </a:endParaRPr>
          </a:p>
          <a:p>
            <a:pPr algn="ctr" eaLnBrk="1" hangingPunct="1"/>
            <a:r>
              <a:rPr lang="fr-FR" sz="1333" dirty="0">
                <a:solidFill>
                  <a:srgbClr val="CC3300"/>
                </a:solidFill>
              </a:rPr>
              <a:t>Observer, collectionner et analyser les productions des élèves. </a:t>
            </a:r>
            <a:endParaRPr lang="fr-FR" sz="1500" dirty="0"/>
          </a:p>
        </p:txBody>
      </p:sp>
      <p:sp>
        <p:nvSpPr>
          <p:cNvPr id="12" name="AutoShape 5"/>
          <p:cNvSpPr>
            <a:spLocks/>
          </p:cNvSpPr>
          <p:nvPr/>
        </p:nvSpPr>
        <p:spPr bwMode="auto">
          <a:xfrm>
            <a:off x="6234907" y="3574315"/>
            <a:ext cx="1905000" cy="1731816"/>
          </a:xfrm>
          <a:prstGeom prst="callout1">
            <a:avLst>
              <a:gd name="adj1" fmla="val 103009"/>
              <a:gd name="adj2" fmla="val 95000"/>
              <a:gd name="adj3" fmla="val 103009"/>
              <a:gd name="adj4" fmla="val -91944"/>
            </a:avLst>
          </a:prstGeom>
          <a:solidFill>
            <a:schemeClr val="bg1"/>
          </a:solidFill>
          <a:ln w="38100">
            <a:solidFill>
              <a:srgbClr val="CC3300"/>
            </a:solidFill>
            <a:miter lim="800000"/>
            <a:headEnd/>
            <a:tailEnd/>
          </a:ln>
          <a:effectLst/>
        </p:spPr>
        <p:txBody>
          <a:bodyPr>
            <a:prstTxWarp prst="textNoShape">
              <a:avLst/>
            </a:prstTxWarp>
          </a:bodyPr>
          <a:lstStyle/>
          <a:p>
            <a:pPr algn="ctr" eaLnBrk="1" hangingPunct="1"/>
            <a:r>
              <a:rPr lang="fr-FR" sz="1333" dirty="0">
                <a:solidFill>
                  <a:srgbClr val="CC3300"/>
                </a:solidFill>
              </a:rPr>
              <a:t>Projeter et gérer la discussion :</a:t>
            </a:r>
          </a:p>
          <a:p>
            <a:pPr algn="ctr" eaLnBrk="1" hangingPunct="1"/>
            <a:r>
              <a:rPr lang="fr-FR" sz="1333" dirty="0">
                <a:solidFill>
                  <a:srgbClr val="CC3300"/>
                </a:solidFill>
              </a:rPr>
              <a:t>Introduire la voix de la culture mathématique (« Institutionnalisation )</a:t>
            </a:r>
          </a:p>
          <a:p>
            <a:pPr algn="ctr" eaLnBrk="1" hangingPunct="1"/>
            <a:r>
              <a:rPr lang="fr-FR" sz="1333" dirty="0">
                <a:solidFill>
                  <a:srgbClr val="CC3300"/>
                </a:solidFill>
              </a:rPr>
              <a:t>……….</a:t>
            </a:r>
            <a:endParaRPr lang="fr-FR" sz="1500" dirty="0"/>
          </a:p>
        </p:txBody>
      </p:sp>
      <p:sp>
        <p:nvSpPr>
          <p:cNvPr id="14" name="AutoShape 2">
            <a:extLst>
              <a:ext uri="{FF2B5EF4-FFF2-40B4-BE49-F238E27FC236}">
                <a16:creationId xmlns:a16="http://schemas.microsoft.com/office/drawing/2014/main" id="{B94D1FEC-3977-A446-BDE0-4C877F5779E4}"/>
              </a:ext>
            </a:extLst>
          </p:cNvPr>
          <p:cNvSpPr>
            <a:spLocks noChangeArrowheads="1"/>
          </p:cNvSpPr>
          <p:nvPr/>
        </p:nvSpPr>
        <p:spPr bwMode="auto">
          <a:xfrm>
            <a:off x="653793" y="3848879"/>
            <a:ext cx="1529292" cy="1182688"/>
          </a:xfrm>
          <a:prstGeom prst="roundRect">
            <a:avLst>
              <a:gd name="adj" fmla="val 16667"/>
            </a:avLst>
          </a:prstGeom>
          <a:solidFill>
            <a:srgbClr val="CCECFF"/>
          </a:solidFill>
          <a:ln w="9525">
            <a:solidFill>
              <a:schemeClr val="tx1"/>
            </a:solidFill>
            <a:round/>
            <a:headEnd/>
            <a:tailEnd/>
          </a:ln>
          <a:effectLst/>
        </p:spPr>
        <p:txBody>
          <a:bodyPr wrap="none" anchor="ctr">
            <a:prstTxWarp prst="textNoShape">
              <a:avLst/>
            </a:prstTxWarp>
          </a:bodyPr>
          <a:lstStyle/>
          <a:p>
            <a:pPr algn="ctr"/>
            <a:r>
              <a:rPr lang="fr-FR" sz="2333" dirty="0">
                <a:solidFill>
                  <a:srgbClr val="9900FF"/>
                </a:solidFill>
                <a:latin typeface="Brush Script MT" pitchFamily="96" charset="0"/>
              </a:rPr>
              <a:t>Rôle de</a:t>
            </a:r>
          </a:p>
          <a:p>
            <a:pPr algn="ctr"/>
            <a:r>
              <a:rPr lang="fr-FR" sz="2333" dirty="0">
                <a:solidFill>
                  <a:srgbClr val="9900FF"/>
                </a:solidFill>
                <a:latin typeface="Brush Script MT" pitchFamily="96" charset="0"/>
              </a:rPr>
              <a:t> l’enseignant:</a:t>
            </a:r>
          </a:p>
          <a:p>
            <a:pPr algn="ctr" eaLnBrk="1" hangingPunct="1"/>
            <a:r>
              <a:rPr lang="fr-FR" sz="2333" dirty="0">
                <a:solidFill>
                  <a:srgbClr val="9900FF"/>
                </a:solidFill>
                <a:latin typeface="Brush Script MT" pitchFamily="96" charset="0"/>
              </a:rPr>
              <a:t>gestion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strVal val="#ppt_w*0.70"/>
                                          </p:val>
                                        </p:tav>
                                        <p:tav tm="100000">
                                          <p:val>
                                            <p:strVal val="#ppt_w"/>
                                          </p:val>
                                        </p:tav>
                                      </p:tavLst>
                                    </p:anim>
                                    <p:anim calcmode="lin" valueType="num">
                                      <p:cBhvr>
                                        <p:cTn id="17" dur="1000" fill="hold"/>
                                        <p:tgtEl>
                                          <p:spTgt spid="12"/>
                                        </p:tgtEl>
                                        <p:attrNameLst>
                                          <p:attrName>ppt_h</p:attrName>
                                        </p:attrNameLst>
                                      </p:cBhvr>
                                      <p:tavLst>
                                        <p:tav tm="0">
                                          <p:val>
                                            <p:strVal val="#ppt_h"/>
                                          </p:val>
                                        </p:tav>
                                        <p:tav tm="100000">
                                          <p:val>
                                            <p:strVal val="#ppt_h"/>
                                          </p:val>
                                        </p:tav>
                                      </p:tavLst>
                                    </p:anim>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9B72161-999A-5849-A7DB-344173870901}"/>
              </a:ext>
            </a:extLst>
          </p:cNvPr>
          <p:cNvSpPr>
            <a:spLocks noGrp="1"/>
          </p:cNvSpPr>
          <p:nvPr>
            <p:ph type="ctrTitle"/>
          </p:nvPr>
        </p:nvSpPr>
        <p:spPr/>
        <p:txBody>
          <a:bodyPr/>
          <a:lstStyle/>
          <a:p>
            <a:r>
              <a:rPr lang="fr-FR" dirty="0"/>
              <a:t>Analyse du potentiel sémiotique d’un </a:t>
            </a:r>
            <a:br>
              <a:rPr lang="fr-FR" dirty="0"/>
            </a:br>
            <a:r>
              <a:rPr lang="fr-FR" dirty="0"/>
              <a:t>EGD  par rapport au Théorème</a:t>
            </a:r>
          </a:p>
        </p:txBody>
      </p:sp>
      <p:sp>
        <p:nvSpPr>
          <p:cNvPr id="5" name="Sottotitolo 4">
            <a:extLst>
              <a:ext uri="{FF2B5EF4-FFF2-40B4-BE49-F238E27FC236}">
                <a16:creationId xmlns:a16="http://schemas.microsoft.com/office/drawing/2014/main" id="{6B49E704-996B-3E41-BED5-08D31C32F911}"/>
              </a:ext>
            </a:extLst>
          </p:cNvPr>
          <p:cNvSpPr>
            <a:spLocks noGrp="1"/>
          </p:cNvSpPr>
          <p:nvPr>
            <p:ph type="subTitle" idx="1"/>
          </p:nvPr>
        </p:nvSpPr>
        <p:spPr/>
        <p:txBody>
          <a:bodyPr>
            <a:normAutofit/>
          </a:bodyPr>
          <a:lstStyle/>
          <a:p>
            <a:r>
              <a:rPr lang="fr-FR" sz="3200" dirty="0"/>
              <a:t>Dessiner dans un EGD</a:t>
            </a:r>
          </a:p>
          <a:p>
            <a:r>
              <a:rPr lang="fr-FR" sz="3200" dirty="0"/>
              <a:t>Produire conjecture </a:t>
            </a:r>
          </a:p>
        </p:txBody>
      </p:sp>
    </p:spTree>
    <p:extLst>
      <p:ext uri="{BB962C8B-B14F-4D97-AF65-F5344CB8AC3E}">
        <p14:creationId xmlns:p14="http://schemas.microsoft.com/office/powerpoint/2010/main" val="2079905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5BC6F9A6-CCC0-9240-A02A-63DD083378CB}"/>
              </a:ext>
            </a:extLst>
          </p:cNvPr>
          <p:cNvSpPr>
            <a:spLocks noGrp="1" noChangeArrowheads="1"/>
          </p:cNvSpPr>
          <p:nvPr>
            <p:ph type="title"/>
          </p:nvPr>
        </p:nvSpPr>
        <p:spPr/>
        <p:txBody>
          <a:bodyPr/>
          <a:lstStyle/>
          <a:p>
            <a:r>
              <a:rPr lang="fr-FR" altLang="it-IT" dirty="0"/>
              <a:t>Le potentiel de un EGD</a:t>
            </a:r>
          </a:p>
        </p:txBody>
      </p:sp>
      <p:sp>
        <p:nvSpPr>
          <p:cNvPr id="156677" name="Rectangle 5">
            <a:extLst>
              <a:ext uri="{FF2B5EF4-FFF2-40B4-BE49-F238E27FC236}">
                <a16:creationId xmlns:a16="http://schemas.microsoft.com/office/drawing/2014/main" id="{E17A664E-B796-EC4C-84C2-7BCA4520E639}"/>
              </a:ext>
            </a:extLst>
          </p:cNvPr>
          <p:cNvSpPr>
            <a:spLocks noGrp="1" noChangeArrowheads="1"/>
          </p:cNvSpPr>
          <p:nvPr>
            <p:ph type="body" idx="1"/>
          </p:nvPr>
        </p:nvSpPr>
        <p:spPr/>
        <p:txBody>
          <a:bodyPr>
            <a:normAutofit fontScale="92500"/>
          </a:bodyPr>
          <a:lstStyle/>
          <a:p>
            <a:pPr marL="0" indent="0">
              <a:buNone/>
            </a:pPr>
            <a:r>
              <a:rPr lang="fr-FR" altLang="it-IT" sz="2800" dirty="0">
                <a:latin typeface="Times New Roman" panose="02020603050405020304" pitchFamily="18" charset="0"/>
              </a:rPr>
              <a:t>L’usage de l’artefact dans l’accomplissement d’une tâche peut évoquer pour l’</a:t>
            </a:r>
            <a:r>
              <a:rPr lang="fr-FR" altLang="it-IT" sz="2800" dirty="0" err="1">
                <a:latin typeface="Times New Roman" panose="02020603050405020304" pitchFamily="18" charset="0"/>
              </a:rPr>
              <a:t>éxpert</a:t>
            </a:r>
            <a:r>
              <a:rPr lang="fr-FR" altLang="it-IT" sz="2800" dirty="0">
                <a:latin typeface="Times New Roman" panose="02020603050405020304" pitchFamily="18" charset="0"/>
              </a:rPr>
              <a:t> la notion mathématique</a:t>
            </a:r>
          </a:p>
          <a:p>
            <a:pPr marL="0" indent="0" algn="ctr">
              <a:buNone/>
            </a:pPr>
            <a:r>
              <a:rPr lang="fr-FR" altLang="it-IT" sz="2800" dirty="0">
                <a:latin typeface="Times New Roman" panose="02020603050405020304" pitchFamily="18" charset="0"/>
              </a:rPr>
              <a:t> </a:t>
            </a:r>
            <a:r>
              <a:rPr lang="fr-FR" altLang="it-IT" sz="2800" b="1" cap="small" dirty="0">
                <a:latin typeface="Times New Roman" panose="02020603050405020304" pitchFamily="18" charset="0"/>
              </a:rPr>
              <a:t>Théorème</a:t>
            </a:r>
          </a:p>
          <a:p>
            <a:pPr marL="0" indent="0">
              <a:buNone/>
            </a:pPr>
            <a:r>
              <a:rPr lang="fr-FR" altLang="it-IT" sz="2800" dirty="0">
                <a:latin typeface="Times New Roman" panose="02020603050405020304" pitchFamily="18" charset="0"/>
              </a:rPr>
              <a:t>L’artefact peu devenir  “outil de médiation sémiotique” utilisés par l’enseignant pour réaliser des activités de classe dans le but de</a:t>
            </a:r>
          </a:p>
          <a:p>
            <a:pPr marL="0" indent="0" algn="ctr">
              <a:buNone/>
            </a:pPr>
            <a:r>
              <a:rPr lang="fr-FR" altLang="it-IT" sz="2800" b="1" cap="small" dirty="0">
                <a:latin typeface="Times New Roman" panose="02020603050405020304" pitchFamily="18" charset="0"/>
              </a:rPr>
              <a:t>initier les élèves à une perspective théorique</a:t>
            </a:r>
            <a:r>
              <a:rPr lang="fr-FR" altLang="it-IT" sz="2800" dirty="0">
                <a:latin typeface="Times New Roman" panose="02020603050405020304" pitchFamily="18" charset="0"/>
              </a:rPr>
              <a:t>.</a:t>
            </a:r>
          </a:p>
        </p:txBody>
      </p:sp>
    </p:spTree>
    <p:extLst>
      <p:ext uri="{BB962C8B-B14F-4D97-AF65-F5344CB8AC3E}">
        <p14:creationId xmlns:p14="http://schemas.microsoft.com/office/powerpoint/2010/main" val="1273373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42766A88-7941-D141-B1EF-67CC5369EAE6}"/>
              </a:ext>
            </a:extLst>
          </p:cNvPr>
          <p:cNvSpPr>
            <a:spLocks noGrp="1" noChangeArrowheads="1"/>
          </p:cNvSpPr>
          <p:nvPr>
            <p:ph type="title"/>
          </p:nvPr>
        </p:nvSpPr>
        <p:spPr/>
        <p:txBody>
          <a:bodyPr/>
          <a:lstStyle/>
          <a:p>
            <a:pPr eaLnBrk="1" hangingPunct="1">
              <a:defRPr/>
            </a:pPr>
            <a:r>
              <a:rPr lang="fr-FR" dirty="0"/>
              <a:t>Artefact: La Géométrie Dynamique  </a:t>
            </a:r>
          </a:p>
        </p:txBody>
      </p:sp>
      <p:sp>
        <p:nvSpPr>
          <p:cNvPr id="275459" name="Rectangle 3">
            <a:extLst>
              <a:ext uri="{FF2B5EF4-FFF2-40B4-BE49-F238E27FC236}">
                <a16:creationId xmlns:a16="http://schemas.microsoft.com/office/drawing/2014/main" id="{602C625C-7A7F-A24E-898C-596FEF11A3EE}"/>
              </a:ext>
            </a:extLst>
          </p:cNvPr>
          <p:cNvSpPr>
            <a:spLocks noGrp="1" noChangeArrowheads="1"/>
          </p:cNvSpPr>
          <p:nvPr>
            <p:ph type="body" idx="1"/>
          </p:nvPr>
        </p:nvSpPr>
        <p:spPr/>
        <p:txBody>
          <a:bodyPr>
            <a:normAutofit fontScale="70000" lnSpcReduction="20000"/>
          </a:bodyPr>
          <a:lstStyle/>
          <a:p>
            <a:pPr marL="0" indent="0">
              <a:buNone/>
              <a:defRPr/>
            </a:pPr>
            <a:r>
              <a:rPr lang="fr-FR" dirty="0"/>
              <a:t>Analyse du potentiel sémiotique de l’artefact par rapport a la notion de</a:t>
            </a:r>
          </a:p>
          <a:p>
            <a:pPr marL="0" indent="0" algn="ctr">
              <a:buNone/>
              <a:defRPr/>
            </a:pPr>
            <a:r>
              <a:rPr lang="fr-FR" dirty="0"/>
              <a:t>Théorème (énoncé + démonstration + théorie)</a:t>
            </a:r>
          </a:p>
          <a:p>
            <a:pPr marL="0" indent="0">
              <a:buNone/>
              <a:defRPr/>
            </a:pPr>
            <a:endParaRPr lang="fr-FR" dirty="0"/>
          </a:p>
          <a:p>
            <a:pPr marL="0" indent="0">
              <a:buNone/>
              <a:defRPr/>
            </a:pPr>
            <a:endParaRPr lang="fr-FR" dirty="0"/>
          </a:p>
          <a:p>
            <a:pPr marL="0" indent="0">
              <a:buNone/>
              <a:defRPr/>
            </a:pPr>
            <a:r>
              <a:rPr lang="fr-FR" sz="4000" dirty="0">
                <a:solidFill>
                  <a:srgbClr val="CC1307"/>
                </a:solidFill>
                <a:latin typeface="Comic Sans MS" charset="0"/>
              </a:rPr>
              <a:t>Selon la </a:t>
            </a:r>
            <a:r>
              <a:rPr lang="fr-FR" sz="4000" dirty="0">
                <a:solidFill>
                  <a:srgbClr val="C00000"/>
                </a:solidFill>
                <a:latin typeface="Comic Sans MS" panose="030F0902030302020204" pitchFamily="66" charset="0"/>
              </a:rPr>
              <a:t>tache proposée, il-y-a des s</a:t>
            </a:r>
            <a:r>
              <a:rPr lang="fr-FR" sz="4000" dirty="0">
                <a:solidFill>
                  <a:srgbClr val="CC1307"/>
                </a:solidFill>
                <a:latin typeface="Comic Sans MS" charset="0"/>
              </a:rPr>
              <a:t>ignifications différentes mais entrelacées, </a:t>
            </a:r>
          </a:p>
          <a:p>
            <a:pPr marL="0" indent="0">
              <a:buNone/>
              <a:defRPr/>
            </a:pPr>
            <a:r>
              <a:rPr lang="fr-FR" sz="4000" dirty="0">
                <a:solidFill>
                  <a:srgbClr val="CC1307"/>
                </a:solidFill>
                <a:latin typeface="Comic Sans MS" charset="0"/>
              </a:rPr>
              <a:t>et concourant à développer  la signification de       </a:t>
            </a:r>
          </a:p>
          <a:p>
            <a:pPr marL="0" indent="0" algn="ctr">
              <a:buNone/>
              <a:defRPr/>
            </a:pPr>
            <a:endParaRPr lang="fr-FR" sz="4000" dirty="0">
              <a:solidFill>
                <a:srgbClr val="CC1307"/>
              </a:solidFill>
              <a:latin typeface="Comic Sans MS" charset="0"/>
            </a:endParaRPr>
          </a:p>
          <a:p>
            <a:pPr marL="0" indent="0" algn="ctr">
              <a:buNone/>
              <a:defRPr/>
            </a:pPr>
            <a:r>
              <a:rPr lang="fr-FR" sz="4000" dirty="0">
                <a:solidFill>
                  <a:srgbClr val="CC1307"/>
                </a:solidFill>
                <a:latin typeface="Comic Sans MS" charset="0"/>
              </a:rPr>
              <a:t>Théorème 
</a:t>
            </a:r>
            <a:endParaRPr lang="fr-FR" sz="4000" dirty="0">
              <a:solidFill>
                <a:srgbClr val="C00000"/>
              </a:solidFill>
              <a:latin typeface="Comic Sans MS" panose="030F0902030302020204" pitchFamily="66" charset="0"/>
            </a:endParaRPr>
          </a:p>
          <a:p>
            <a:pPr>
              <a:buNone/>
              <a:defRPr/>
            </a:pPr>
            <a:endParaRPr lang="fr-FR" sz="4000" dirty="0">
              <a:solidFill>
                <a:srgbClr val="CC1307"/>
              </a:solidFill>
              <a:latin typeface="Comic Sans MS"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dirty="0"/>
              <a:t>L’image n’est pas seulement a dessin</a:t>
            </a:r>
          </a:p>
        </p:txBody>
      </p:sp>
      <p:sp>
        <p:nvSpPr>
          <p:cNvPr id="3" name="Segnaposto contenuto 2"/>
          <p:cNvSpPr>
            <a:spLocks noGrp="1"/>
          </p:cNvSpPr>
          <p:nvPr>
            <p:ph idx="1"/>
          </p:nvPr>
        </p:nvSpPr>
        <p:spPr>
          <a:xfrm>
            <a:off x="457201" y="1333500"/>
            <a:ext cx="7910422" cy="1512071"/>
          </a:xfrm>
        </p:spPr>
        <p:txBody>
          <a:bodyPr>
            <a:normAutofit/>
          </a:bodyPr>
          <a:lstStyle/>
          <a:p>
            <a:r>
              <a:rPr lang="fr-FR" dirty="0"/>
              <a:t>Une figure dynamique est le produit d’une procédure:</a:t>
            </a:r>
          </a:p>
          <a:p>
            <a:pPr lvl="1"/>
            <a:r>
              <a:rPr lang="fr-FR" dirty="0"/>
              <a:t>Chaque commande réalise une propriété  </a:t>
            </a:r>
          </a:p>
          <a:p>
            <a:pPr marL="380985" lvl="1" indent="0">
              <a:buNone/>
            </a:pPr>
            <a:r>
              <a:rPr lang="fr-FR" dirty="0"/>
              <a:t>Quand on bouge  la figure ces propriétés sont  maintenues</a:t>
            </a:r>
          </a:p>
        </p:txBody>
      </p:sp>
      <p:sp>
        <p:nvSpPr>
          <p:cNvPr id="4" name="Rettangolo arrotondato 3"/>
          <p:cNvSpPr/>
          <p:nvPr/>
        </p:nvSpPr>
        <p:spPr>
          <a:xfrm>
            <a:off x="3624380" y="3296698"/>
            <a:ext cx="4376620" cy="1456042"/>
          </a:xfrm>
          <a:prstGeom prst="roundRect">
            <a:avLst/>
          </a:prstGeom>
          <a:gradFill flip="none" rotWithShape="1">
            <a:gsLst>
              <a:gs pos="0">
                <a:srgbClr val="03DAFD">
                  <a:tint val="66000"/>
                  <a:satMod val="160000"/>
                </a:srgbClr>
              </a:gs>
              <a:gs pos="50000">
                <a:srgbClr val="03DAFD">
                  <a:tint val="44500"/>
                  <a:satMod val="160000"/>
                </a:srgbClr>
              </a:gs>
              <a:gs pos="100000">
                <a:srgbClr val="03DAFD">
                  <a:tint val="23500"/>
                  <a:satMod val="160000"/>
                </a:srgbClr>
              </a:gs>
            </a:gsLst>
            <a:lin ang="5400000" scaled="1"/>
            <a:tileRect/>
          </a:gradFill>
          <a:ln>
            <a:noFill/>
          </a:ln>
          <a:effectLst>
            <a:outerShdw blurRad="50800" dist="317500" dir="21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fr-FR" sz="2667" dirty="0">
                <a:solidFill>
                  <a:srgbClr val="000000"/>
                </a:solidFill>
              </a:rPr>
              <a:t>On parle des invariantes d’une figure par déplacement</a:t>
            </a:r>
          </a:p>
        </p:txBody>
      </p:sp>
      <p:sp>
        <p:nvSpPr>
          <p:cNvPr id="5" name="Freccia circolare in giù 4"/>
          <p:cNvSpPr/>
          <p:nvPr/>
        </p:nvSpPr>
        <p:spPr>
          <a:xfrm rot="3270914">
            <a:off x="7262534" y="2176666"/>
            <a:ext cx="2210177" cy="796600"/>
          </a:xfrm>
          <a:prstGeom prst="curvedDownArrow">
            <a:avLst>
              <a:gd name="adj1" fmla="val 69121"/>
              <a:gd name="adj2" fmla="val 104292"/>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a:solidFill>
                <a:schemeClr val="tx1"/>
              </a:solidFill>
            </a:endParaRPr>
          </a:p>
        </p:txBody>
      </p:sp>
      <p:sp>
        <p:nvSpPr>
          <p:cNvPr id="6" name="Freccia circolare in giù 5"/>
          <p:cNvSpPr/>
          <p:nvPr/>
        </p:nvSpPr>
        <p:spPr>
          <a:xfrm rot="12489310" flipH="1">
            <a:off x="1516954" y="3408578"/>
            <a:ext cx="2090775" cy="594873"/>
          </a:xfrm>
          <a:prstGeom prst="curvedDownArrow">
            <a:avLst>
              <a:gd name="adj1" fmla="val 69121"/>
              <a:gd name="adj2" fmla="val 104292"/>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par>
                                <p:cTn id="11" presetID="17"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par>
                                <p:cTn id="15" presetID="53"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2000CB-3E34-2D4F-A0A4-4A7DBEE57D52}"/>
              </a:ext>
            </a:extLst>
          </p:cNvPr>
          <p:cNvSpPr>
            <a:spLocks noGrp="1"/>
          </p:cNvSpPr>
          <p:nvPr>
            <p:ph type="title"/>
          </p:nvPr>
        </p:nvSpPr>
        <p:spPr>
          <a:solidFill>
            <a:schemeClr val="bg2">
              <a:lumMod val="90000"/>
            </a:schemeClr>
          </a:solidFill>
        </p:spPr>
        <p:txBody>
          <a:bodyPr/>
          <a:lstStyle/>
          <a:p>
            <a:r>
              <a:rPr lang="en-US" dirty="0"/>
              <a:t>Plan de </a:t>
            </a:r>
            <a:r>
              <a:rPr lang="en-US" dirty="0" err="1"/>
              <a:t>l’exposé</a:t>
            </a:r>
            <a:endParaRPr lang="en-US" dirty="0"/>
          </a:p>
        </p:txBody>
      </p:sp>
      <p:sp>
        <p:nvSpPr>
          <p:cNvPr id="3" name="Segnaposto contenuto 2">
            <a:extLst>
              <a:ext uri="{FF2B5EF4-FFF2-40B4-BE49-F238E27FC236}">
                <a16:creationId xmlns:a16="http://schemas.microsoft.com/office/drawing/2014/main" id="{0E2BC575-E73A-EB41-8830-6478AC37ACB8}"/>
              </a:ext>
            </a:extLst>
          </p:cNvPr>
          <p:cNvSpPr>
            <a:spLocks noGrp="1"/>
          </p:cNvSpPr>
          <p:nvPr>
            <p:ph idx="1"/>
          </p:nvPr>
        </p:nvSpPr>
        <p:spPr/>
        <p:txBody>
          <a:bodyPr>
            <a:normAutofit fontScale="92500" lnSpcReduction="10000"/>
          </a:bodyPr>
          <a:lstStyle/>
          <a:p>
            <a:r>
              <a:rPr lang="fr-FR" dirty="0"/>
              <a:t>Introduction: pour se placer par rapport à la preuve  … quelle signification mathématiques faut il que les élèves développent?  La notion de Théorème</a:t>
            </a:r>
          </a:p>
          <a:p>
            <a:r>
              <a:rPr lang="fr-FR" dirty="0"/>
              <a:t>Dans le cadre théorique de la Médiation Sémiotique: la notion de </a:t>
            </a:r>
            <a:r>
              <a:rPr lang="fr-FR" i="1" dirty="0"/>
              <a:t>potentiel sémiotique</a:t>
            </a:r>
          </a:p>
          <a:p>
            <a:r>
              <a:rPr lang="fr-FR" dirty="0"/>
              <a:t>Au cœur du fonctionnement d’un  Système de Géométrie Dynamique  </a:t>
            </a:r>
          </a:p>
          <a:p>
            <a:r>
              <a:rPr lang="fr-FR" dirty="0"/>
              <a:t>Le potentiel sémiotique par rapport au Théorème </a:t>
            </a:r>
          </a:p>
          <a:p>
            <a:r>
              <a:rPr lang="fr-FR" dirty="0"/>
              <a:t>Le cas de la démonstration «par absurde » </a:t>
            </a:r>
          </a:p>
          <a:p>
            <a:endParaRPr lang="fr-FR" dirty="0"/>
          </a:p>
          <a:p>
            <a:endParaRPr lang="fr-FR" dirty="0"/>
          </a:p>
        </p:txBody>
      </p:sp>
      <p:sp>
        <p:nvSpPr>
          <p:cNvPr id="4" name="Titolo 1">
            <a:extLst>
              <a:ext uri="{FF2B5EF4-FFF2-40B4-BE49-F238E27FC236}">
                <a16:creationId xmlns:a16="http://schemas.microsoft.com/office/drawing/2014/main" id="{CDB402EE-BAF7-729C-5D25-D5F31F9A3D08}"/>
              </a:ext>
            </a:extLst>
          </p:cNvPr>
          <p:cNvSpPr txBox="1">
            <a:spLocks/>
          </p:cNvSpPr>
          <p:nvPr/>
        </p:nvSpPr>
        <p:spPr>
          <a:xfrm>
            <a:off x="457200" y="243379"/>
            <a:ext cx="8229600" cy="952500"/>
          </a:xfrm>
          <a:prstGeom prst="rect">
            <a:avLst/>
          </a:prstGeom>
          <a:gradFill flip="none" rotWithShape="1">
            <a:gsLst>
              <a:gs pos="0">
                <a:srgbClr val="5AC1FE">
                  <a:tint val="66000"/>
                  <a:satMod val="160000"/>
                </a:srgbClr>
              </a:gs>
              <a:gs pos="50000">
                <a:srgbClr val="5AC1FE">
                  <a:tint val="44500"/>
                  <a:satMod val="160000"/>
                </a:srgbClr>
              </a:gs>
              <a:gs pos="100000">
                <a:srgbClr val="5AC1FE">
                  <a:tint val="23500"/>
                  <a:satMod val="160000"/>
                </a:srgbClr>
              </a:gs>
            </a:gsLst>
            <a:lin ang="5400000" scaled="1"/>
            <a:tileRect/>
          </a:gradFill>
        </p:spPr>
        <p:txBody>
          <a:bodyPr vert="horz" lIns="91440" tIns="45720" rIns="91440" bIns="45720" rtlCol="0" anchor="ctr">
            <a:normAutofit/>
          </a:bodyPr>
          <a:lstStyle>
            <a:lvl1pPr algn="ctr" defTabSz="380985" rtl="0" eaLnBrk="1" latinLnBrk="0" hangingPunct="1">
              <a:spcBef>
                <a:spcPct val="0"/>
              </a:spcBef>
              <a:buNone/>
              <a:defRPr sz="3667" kern="1200">
                <a:solidFill>
                  <a:schemeClr val="tx1"/>
                </a:solidFill>
                <a:latin typeface="+mj-lt"/>
                <a:ea typeface="+mj-ea"/>
                <a:cs typeface="+mj-cs"/>
              </a:defRPr>
            </a:lvl1pPr>
          </a:lstStyle>
          <a:p>
            <a:r>
              <a:rPr lang="en-US" dirty="0"/>
              <a:t>Plan de </a:t>
            </a:r>
            <a:r>
              <a:rPr lang="en-US" dirty="0" err="1"/>
              <a:t>l’exposé</a:t>
            </a:r>
            <a:endParaRPr lang="en-US" dirty="0"/>
          </a:p>
        </p:txBody>
      </p:sp>
    </p:spTree>
    <p:extLst>
      <p:ext uri="{BB962C8B-B14F-4D97-AF65-F5344CB8AC3E}">
        <p14:creationId xmlns:p14="http://schemas.microsoft.com/office/powerpoint/2010/main" val="1160474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45F900-5F58-124A-9DE6-C86511326943}"/>
              </a:ext>
            </a:extLst>
          </p:cNvPr>
          <p:cNvSpPr>
            <a:spLocks noGrp="1"/>
          </p:cNvSpPr>
          <p:nvPr>
            <p:ph type="title"/>
          </p:nvPr>
        </p:nvSpPr>
        <p:spPr/>
        <p:txBody>
          <a:bodyPr/>
          <a:lstStyle/>
          <a:p>
            <a:r>
              <a:rPr lang="fr-FR" dirty="0"/>
              <a:t>Invariant</a:t>
            </a:r>
          </a:p>
        </p:txBody>
      </p:sp>
      <p:sp>
        <p:nvSpPr>
          <p:cNvPr id="3" name="Segnaposto contenuto 2">
            <a:extLst>
              <a:ext uri="{FF2B5EF4-FFF2-40B4-BE49-F238E27FC236}">
                <a16:creationId xmlns:a16="http://schemas.microsoft.com/office/drawing/2014/main" id="{12AE2C5A-7C10-F441-BAD7-09C4738849DD}"/>
              </a:ext>
            </a:extLst>
          </p:cNvPr>
          <p:cNvSpPr>
            <a:spLocks noGrp="1"/>
          </p:cNvSpPr>
          <p:nvPr>
            <p:ph idx="1"/>
          </p:nvPr>
        </p:nvSpPr>
        <p:spPr>
          <a:xfrm>
            <a:off x="785813" y="1333500"/>
            <a:ext cx="7572376" cy="3771636"/>
          </a:xfrm>
        </p:spPr>
        <p:txBody>
          <a:bodyPr/>
          <a:lstStyle/>
          <a:p>
            <a:pPr marL="0" indent="0">
              <a:buNone/>
            </a:pPr>
            <a:r>
              <a:rPr lang="it-IT" dirty="0"/>
              <a:t>A </a:t>
            </a:r>
            <a:r>
              <a:rPr lang="it-IT" dirty="0" err="1"/>
              <a:t>geometric</a:t>
            </a:r>
            <a:r>
              <a:rPr lang="it-IT" dirty="0"/>
              <a:t> </a:t>
            </a:r>
            <a:r>
              <a:rPr lang="it-IT" dirty="0" err="1"/>
              <a:t>property</a:t>
            </a:r>
            <a:r>
              <a:rPr lang="it-IT" dirty="0"/>
              <a:t> is an </a:t>
            </a:r>
            <a:r>
              <a:rPr lang="it-IT" dirty="0" err="1"/>
              <a:t>invariant</a:t>
            </a:r>
            <a:r>
              <a:rPr lang="it-IT" dirty="0"/>
              <a:t> </a:t>
            </a:r>
            <a:r>
              <a:rPr lang="it-IT" dirty="0" err="1"/>
              <a:t>satisfied</a:t>
            </a:r>
            <a:r>
              <a:rPr lang="it-IT" dirty="0"/>
              <a:t> by a </a:t>
            </a:r>
            <a:r>
              <a:rPr lang="it-IT" dirty="0" err="1"/>
              <a:t>variable</a:t>
            </a:r>
            <a:r>
              <a:rPr lang="it-IT" dirty="0"/>
              <a:t> </a:t>
            </a:r>
            <a:r>
              <a:rPr lang="it-IT" dirty="0" err="1"/>
              <a:t>object</a:t>
            </a:r>
            <a:r>
              <a:rPr lang="it-IT" dirty="0"/>
              <a:t> </a:t>
            </a:r>
            <a:r>
              <a:rPr lang="it-IT" dirty="0" err="1"/>
              <a:t>as</a:t>
            </a:r>
            <a:r>
              <a:rPr lang="it-IT" dirty="0"/>
              <a:t> </a:t>
            </a:r>
            <a:r>
              <a:rPr lang="it-IT" dirty="0" err="1"/>
              <a:t>soon</a:t>
            </a:r>
            <a:r>
              <a:rPr lang="it-IT" dirty="0"/>
              <a:t> </a:t>
            </a:r>
            <a:r>
              <a:rPr lang="it-IT" dirty="0" err="1"/>
              <a:t>as</a:t>
            </a:r>
            <a:r>
              <a:rPr lang="it-IT" dirty="0"/>
              <a:t> </a:t>
            </a:r>
            <a:r>
              <a:rPr lang="it-IT" dirty="0" err="1"/>
              <a:t>this</a:t>
            </a:r>
            <a:r>
              <a:rPr lang="it-IT" dirty="0"/>
              <a:t> </a:t>
            </a:r>
            <a:r>
              <a:rPr lang="it-IT" dirty="0" err="1"/>
              <a:t>object</a:t>
            </a:r>
            <a:r>
              <a:rPr lang="it-IT" dirty="0"/>
              <a:t> </a:t>
            </a:r>
            <a:r>
              <a:rPr lang="it-IT" dirty="0" err="1"/>
              <a:t>varies</a:t>
            </a:r>
            <a:r>
              <a:rPr lang="it-IT" dirty="0"/>
              <a:t> in a set of </a:t>
            </a:r>
            <a:r>
              <a:rPr lang="it-IT" dirty="0" err="1"/>
              <a:t>objects</a:t>
            </a:r>
            <a:r>
              <a:rPr lang="it-IT" dirty="0"/>
              <a:t> </a:t>
            </a:r>
            <a:r>
              <a:rPr lang="it-IT" dirty="0" err="1"/>
              <a:t>satisfying</a:t>
            </a:r>
            <a:r>
              <a:rPr lang="it-IT" dirty="0"/>
              <a:t> some common </a:t>
            </a:r>
            <a:r>
              <a:rPr lang="it-IT" dirty="0" err="1"/>
              <a:t>conditions</a:t>
            </a:r>
            <a:r>
              <a:rPr lang="it-IT" dirty="0"/>
              <a:t> </a:t>
            </a:r>
          </a:p>
          <a:p>
            <a:pPr marL="0" indent="0" algn="r">
              <a:buNone/>
            </a:pPr>
            <a:r>
              <a:rPr lang="it-IT" dirty="0"/>
              <a:t>(</a:t>
            </a:r>
            <a:r>
              <a:rPr lang="it-IT" dirty="0" err="1"/>
              <a:t>Laborde</a:t>
            </a:r>
            <a:r>
              <a:rPr lang="it-IT" dirty="0"/>
              <a:t>, 2005, p. 22).</a:t>
            </a:r>
          </a:p>
          <a:p>
            <a:endParaRPr lang="fr-FR" dirty="0"/>
          </a:p>
        </p:txBody>
      </p:sp>
    </p:spTree>
    <p:extLst>
      <p:ext uri="{BB962C8B-B14F-4D97-AF65-F5344CB8AC3E}">
        <p14:creationId xmlns:p14="http://schemas.microsoft.com/office/powerpoint/2010/main" val="1886584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EAC48-2771-7042-9332-6EF59A632FDF}"/>
              </a:ext>
            </a:extLst>
          </p:cNvPr>
          <p:cNvSpPr>
            <a:spLocks noGrp="1"/>
          </p:cNvSpPr>
          <p:nvPr>
            <p:ph type="title"/>
          </p:nvPr>
        </p:nvSpPr>
        <p:spPr/>
        <p:txBody>
          <a:bodyPr/>
          <a:lstStyle/>
          <a:p>
            <a:pPr>
              <a:defRPr/>
            </a:pPr>
            <a:r>
              <a:rPr lang="fr-FR" dirty="0"/>
              <a:t>Déplacement et invariantes </a:t>
            </a:r>
          </a:p>
        </p:txBody>
      </p:sp>
      <p:sp>
        <p:nvSpPr>
          <p:cNvPr id="3" name="Segnaposto contenuto 2">
            <a:extLst>
              <a:ext uri="{FF2B5EF4-FFF2-40B4-BE49-F238E27FC236}">
                <a16:creationId xmlns:a16="http://schemas.microsoft.com/office/drawing/2014/main" id="{69731A35-9594-9348-8564-A83F20704E30}"/>
              </a:ext>
            </a:extLst>
          </p:cNvPr>
          <p:cNvSpPr>
            <a:spLocks noGrp="1"/>
          </p:cNvSpPr>
          <p:nvPr>
            <p:ph idx="1"/>
          </p:nvPr>
        </p:nvSpPr>
        <p:spPr>
          <a:xfrm>
            <a:off x="457200" y="1333500"/>
            <a:ext cx="8229600" cy="3771636"/>
          </a:xfrm>
        </p:spPr>
        <p:txBody>
          <a:bodyPr>
            <a:normAutofit/>
          </a:bodyPr>
          <a:lstStyle/>
          <a:p>
            <a:pPr marL="0" indent="0">
              <a:buNone/>
              <a:defRPr/>
            </a:pPr>
            <a:r>
              <a:rPr lang="fr-FR" altLang="it-IT" sz="2333" dirty="0"/>
              <a:t>Le mouvement d’une figure est perçu dans le contraste entre ce qui varie et ce qui reste invariante</a:t>
            </a:r>
          </a:p>
          <a:p>
            <a:pPr marL="0" indent="0" algn="ctr">
              <a:buNone/>
              <a:defRPr/>
            </a:pPr>
            <a:r>
              <a:rPr lang="fr-FR" altLang="it-IT" sz="2333" b="1" dirty="0">
                <a:solidFill>
                  <a:srgbClr val="FF0000"/>
                </a:solidFill>
                <a:latin typeface="Apple Casual" charset="0"/>
              </a:rPr>
              <a:t>Invariante par déplacement</a:t>
            </a:r>
          </a:p>
          <a:p>
            <a:pPr marL="0" indent="0">
              <a:buNone/>
              <a:defRPr/>
            </a:pPr>
            <a:r>
              <a:rPr lang="fr-FR" altLang="it-IT" sz="2333" b="1" dirty="0"/>
              <a:t>Une construction provoque le phénomène de</a:t>
            </a:r>
          </a:p>
          <a:p>
            <a:pPr marL="0" indent="0">
              <a:buNone/>
              <a:defRPr/>
            </a:pPr>
            <a:r>
              <a:rPr lang="fr-FR" altLang="it-IT" sz="2333" b="1" dirty="0"/>
              <a:t>
- Maintenir les propriétés de construction
- Maintenir toutes les conséquences des propriétés de construction, 
</a:t>
            </a:r>
          </a:p>
        </p:txBody>
      </p:sp>
      <p:sp>
        <p:nvSpPr>
          <p:cNvPr id="7" name="Ovale 6">
            <a:extLst>
              <a:ext uri="{FF2B5EF4-FFF2-40B4-BE49-F238E27FC236}">
                <a16:creationId xmlns:a16="http://schemas.microsoft.com/office/drawing/2014/main" id="{DEA9AA7E-5309-4740-9850-241110944DE9}"/>
              </a:ext>
            </a:extLst>
          </p:cNvPr>
          <p:cNvSpPr>
            <a:spLocks noChangeArrowheads="1"/>
          </p:cNvSpPr>
          <p:nvPr/>
        </p:nvSpPr>
        <p:spPr bwMode="auto">
          <a:xfrm>
            <a:off x="5334000" y="2947459"/>
            <a:ext cx="2225146" cy="1030553"/>
          </a:xfrm>
          <a:prstGeom prst="ellipse">
            <a:avLst/>
          </a:prstGeom>
          <a:solidFill>
            <a:srgbClr val="58A3FF"/>
          </a:solidFill>
          <a:ln w="9525">
            <a:solidFill>
              <a:srgbClr val="93C7FC"/>
            </a:solidFill>
            <a:round/>
            <a:headEnd/>
            <a:tailEnd/>
          </a:ln>
          <a:effectLst>
            <a:outerShdw blurRad="40000" dist="23000" dir="5400000" rotWithShape="0">
              <a:srgbClr val="808080">
                <a:alpha val="34999"/>
              </a:srgbClr>
            </a:outerShdw>
          </a:effectLst>
        </p:spPr>
        <p:txBody>
          <a:bodyPr anchor="ctr"/>
          <a:lstStyle/>
          <a:p>
            <a:pPr algn="ctr">
              <a:defRPr/>
            </a:pPr>
            <a:r>
              <a:rPr lang="fr-FR" sz="1500" dirty="0">
                <a:solidFill>
                  <a:schemeClr val="lt1"/>
                </a:solidFill>
              </a:rPr>
              <a:t>Invariantes de construction</a:t>
            </a:r>
          </a:p>
        </p:txBody>
      </p:sp>
      <p:sp>
        <p:nvSpPr>
          <p:cNvPr id="8" name="Ovale 7">
            <a:extLst>
              <a:ext uri="{FF2B5EF4-FFF2-40B4-BE49-F238E27FC236}">
                <a16:creationId xmlns:a16="http://schemas.microsoft.com/office/drawing/2014/main" id="{C881C12E-3427-164E-B020-08A92BB22BF6}"/>
              </a:ext>
            </a:extLst>
          </p:cNvPr>
          <p:cNvSpPr>
            <a:spLocks noChangeArrowheads="1"/>
          </p:cNvSpPr>
          <p:nvPr/>
        </p:nvSpPr>
        <p:spPr bwMode="auto">
          <a:xfrm>
            <a:off x="4931834" y="3876146"/>
            <a:ext cx="3114886" cy="1030553"/>
          </a:xfrm>
          <a:prstGeom prst="ellipse">
            <a:avLst/>
          </a:prstGeom>
          <a:solidFill>
            <a:srgbClr val="D3D6B5"/>
          </a:solidFill>
          <a:ln w="9525">
            <a:solidFill>
              <a:srgbClr val="93C7FC"/>
            </a:solidFill>
            <a:round/>
            <a:headEnd/>
            <a:tailEnd/>
          </a:ln>
          <a:effectLst>
            <a:outerShdw blurRad="40000" dist="23000" dir="5400000" rotWithShape="0">
              <a:srgbClr val="808080">
                <a:alpha val="34999"/>
              </a:srgbClr>
            </a:outerShdw>
          </a:effectLst>
        </p:spPr>
        <p:txBody>
          <a:bodyPr anchor="ctr"/>
          <a:lstStyle/>
          <a:p>
            <a:pPr algn="ctr">
              <a:defRPr/>
            </a:pPr>
            <a:r>
              <a:rPr lang="fr-FR" sz="1500" dirty="0"/>
              <a:t>Invariantes dérivés </a:t>
            </a:r>
          </a:p>
          <a:p>
            <a:pPr algn="ctr">
              <a:defRPr/>
            </a:pPr>
            <a:r>
              <a:rPr lang="fr-FR" sz="1500" dirty="0"/>
              <a:t> (des invariantes de construction)</a:t>
            </a:r>
          </a:p>
        </p:txBody>
      </p:sp>
    </p:spTree>
    <p:extLst>
      <p:ext uri="{BB962C8B-B14F-4D97-AF65-F5344CB8AC3E}">
        <p14:creationId xmlns:p14="http://schemas.microsoft.com/office/powerpoint/2010/main" val="3517776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EAC48-2771-7042-9332-6EF59A632FDF}"/>
              </a:ext>
            </a:extLst>
          </p:cNvPr>
          <p:cNvSpPr>
            <a:spLocks noGrp="1"/>
          </p:cNvSpPr>
          <p:nvPr>
            <p:ph type="title"/>
          </p:nvPr>
        </p:nvSpPr>
        <p:spPr/>
        <p:txBody>
          <a:bodyPr/>
          <a:lstStyle/>
          <a:p>
            <a:pPr>
              <a:defRPr/>
            </a:pPr>
            <a:r>
              <a:rPr lang="fr-FR" dirty="0"/>
              <a:t>Déplacement et invariantes </a:t>
            </a:r>
          </a:p>
        </p:txBody>
      </p:sp>
      <p:sp>
        <p:nvSpPr>
          <p:cNvPr id="3" name="Segnaposto contenuto 2">
            <a:extLst>
              <a:ext uri="{FF2B5EF4-FFF2-40B4-BE49-F238E27FC236}">
                <a16:creationId xmlns:a16="http://schemas.microsoft.com/office/drawing/2014/main" id="{69731A35-9594-9348-8564-A83F20704E30}"/>
              </a:ext>
            </a:extLst>
          </p:cNvPr>
          <p:cNvSpPr>
            <a:spLocks noGrp="1"/>
          </p:cNvSpPr>
          <p:nvPr>
            <p:ph idx="1"/>
          </p:nvPr>
        </p:nvSpPr>
        <p:spPr>
          <a:xfrm>
            <a:off x="457200" y="1333500"/>
            <a:ext cx="8229600" cy="3771636"/>
          </a:xfrm>
        </p:spPr>
        <p:txBody>
          <a:bodyPr>
            <a:normAutofit/>
          </a:bodyPr>
          <a:lstStyle/>
          <a:p>
            <a:pPr>
              <a:defRPr/>
            </a:pPr>
            <a:r>
              <a:rPr lang="fr-FR" altLang="it-IT" sz="2333" dirty="0"/>
              <a:t>Le mouvement d’une figure est perçu dans le contraste entre ce qui varie et ce qui reste </a:t>
            </a:r>
            <a:r>
              <a:rPr lang="fr-FR" altLang="it-IT" sz="2333" dirty="0" err="1"/>
              <a:t>invarié</a:t>
            </a:r>
            <a:r>
              <a:rPr lang="fr-FR" altLang="it-IT" sz="2333" dirty="0"/>
              <a:t>
</a:t>
            </a:r>
            <a:r>
              <a:rPr lang="fr-FR" altLang="it-IT" sz="2333" b="1" dirty="0">
                <a:solidFill>
                  <a:srgbClr val="FF0000"/>
                </a:solidFill>
                <a:latin typeface="Apple Casual" charset="0"/>
              </a:rPr>
              <a:t>Invariante par déplacement</a:t>
            </a:r>
          </a:p>
          <a:p>
            <a:pPr marL="0" indent="0">
              <a:buNone/>
              <a:defRPr/>
            </a:pPr>
            <a:r>
              <a:rPr lang="fr-FR" altLang="it-IT" sz="2333" b="1" dirty="0"/>
              <a:t>Une construction provoque le phénomène de</a:t>
            </a:r>
          </a:p>
          <a:p>
            <a:pPr marL="0" indent="0">
              <a:buNone/>
              <a:defRPr/>
            </a:pPr>
            <a:r>
              <a:rPr lang="fr-FR" altLang="it-IT" sz="2333" b="1" dirty="0"/>
              <a:t>
- Maintenir les propriétés de construction
- Maintenir toutes les conséquences des propriétés de construction, 
</a:t>
            </a:r>
          </a:p>
        </p:txBody>
      </p:sp>
      <p:sp>
        <p:nvSpPr>
          <p:cNvPr id="4" name="Rettangolo arrotondato 3">
            <a:extLst>
              <a:ext uri="{FF2B5EF4-FFF2-40B4-BE49-F238E27FC236}">
                <a16:creationId xmlns:a16="http://schemas.microsoft.com/office/drawing/2014/main" id="{0EFF1887-1C58-2E4D-BE58-A64AEA1B2F2C}"/>
              </a:ext>
            </a:extLst>
          </p:cNvPr>
          <p:cNvSpPr>
            <a:spLocks noChangeArrowheads="1"/>
          </p:cNvSpPr>
          <p:nvPr/>
        </p:nvSpPr>
        <p:spPr bwMode="auto">
          <a:xfrm>
            <a:off x="1084792" y="3030802"/>
            <a:ext cx="3664479" cy="1132417"/>
          </a:xfrm>
          <a:prstGeom prst="roundRect">
            <a:avLst>
              <a:gd name="adj" fmla="val 16667"/>
            </a:avLst>
          </a:prstGeom>
          <a:gradFill rotWithShape="1">
            <a:gsLst>
              <a:gs pos="0">
                <a:srgbClr val="9FE2FF"/>
              </a:gs>
              <a:gs pos="100000">
                <a:srgbClr val="8ACCFF"/>
              </a:gs>
            </a:gsLst>
            <a:lin ang="5400000"/>
          </a:gradFill>
          <a:ln w="9525">
            <a:solidFill>
              <a:srgbClr val="93C7FC"/>
            </a:solidFill>
            <a:round/>
            <a:headEnd/>
            <a:tailEnd/>
          </a:ln>
          <a:effectLst>
            <a:outerShdw blurRad="40000" dist="23000" dir="5400000" rotWithShape="0">
              <a:srgbClr val="808080">
                <a:alpha val="34999"/>
              </a:srgbClr>
            </a:outerShdw>
          </a:effectLst>
        </p:spPr>
        <p:txBody>
          <a:bodyPr anchor="ctr"/>
          <a:lstStyle>
            <a:lvl1pPr>
              <a:defRPr sz="2400">
                <a:solidFill>
                  <a:schemeClr val="bg2"/>
                </a:solidFill>
                <a:latin typeface="Arial" charset="0"/>
                <a:ea typeface="ＭＳ Ｐゴシック" charset="-128"/>
              </a:defRPr>
            </a:lvl1pPr>
            <a:lvl2pPr marL="742950" indent="-285750">
              <a:defRPr sz="2400">
                <a:solidFill>
                  <a:schemeClr val="bg2"/>
                </a:solidFill>
                <a:latin typeface="Arial" charset="0"/>
                <a:ea typeface="ＭＳ Ｐゴシック" charset="-128"/>
              </a:defRPr>
            </a:lvl2pPr>
            <a:lvl3pPr marL="1143000" indent="-228600">
              <a:defRPr sz="2400">
                <a:solidFill>
                  <a:schemeClr val="bg2"/>
                </a:solidFill>
                <a:latin typeface="Arial" charset="0"/>
                <a:ea typeface="ＭＳ Ｐゴシック" charset="-128"/>
              </a:defRPr>
            </a:lvl3pPr>
            <a:lvl4pPr marL="1600200" indent="-228600">
              <a:defRPr sz="2400">
                <a:solidFill>
                  <a:schemeClr val="bg2"/>
                </a:solidFill>
                <a:latin typeface="Arial" charset="0"/>
                <a:ea typeface="ＭＳ Ｐゴシック" charset="-128"/>
              </a:defRPr>
            </a:lvl4pPr>
            <a:lvl5pPr marL="2057400" indent="-228600">
              <a:defRPr sz="2400">
                <a:solidFill>
                  <a:schemeClr val="bg2"/>
                </a:solidFill>
                <a:latin typeface="Arial" charset="0"/>
                <a:ea typeface="ＭＳ Ｐゴシック" charset="-128"/>
              </a:defRPr>
            </a:lvl5pPr>
            <a:lvl6pPr marL="2514600" indent="-228600" eaLnBrk="0" fontAlgn="base" hangingPunct="0">
              <a:spcBef>
                <a:spcPct val="0"/>
              </a:spcBef>
              <a:spcAft>
                <a:spcPct val="0"/>
              </a:spcAft>
              <a:defRPr sz="2400">
                <a:solidFill>
                  <a:schemeClr val="bg2"/>
                </a:solidFill>
                <a:latin typeface="Arial" charset="0"/>
                <a:ea typeface="ＭＳ Ｐゴシック" charset="-128"/>
              </a:defRPr>
            </a:lvl6pPr>
            <a:lvl7pPr marL="2971800" indent="-228600" eaLnBrk="0" fontAlgn="base" hangingPunct="0">
              <a:spcBef>
                <a:spcPct val="0"/>
              </a:spcBef>
              <a:spcAft>
                <a:spcPct val="0"/>
              </a:spcAft>
              <a:defRPr sz="2400">
                <a:solidFill>
                  <a:schemeClr val="bg2"/>
                </a:solidFill>
                <a:latin typeface="Arial" charset="0"/>
                <a:ea typeface="ＭＳ Ｐゴシック" charset="-128"/>
              </a:defRPr>
            </a:lvl7pPr>
            <a:lvl8pPr marL="3429000" indent="-228600" eaLnBrk="0" fontAlgn="base" hangingPunct="0">
              <a:spcBef>
                <a:spcPct val="0"/>
              </a:spcBef>
              <a:spcAft>
                <a:spcPct val="0"/>
              </a:spcAft>
              <a:defRPr sz="2400">
                <a:solidFill>
                  <a:schemeClr val="bg2"/>
                </a:solidFill>
                <a:latin typeface="Arial" charset="0"/>
                <a:ea typeface="ＭＳ Ｐゴシック" charset="-128"/>
              </a:defRPr>
            </a:lvl8pPr>
            <a:lvl9pPr marL="3886200" indent="-228600" eaLnBrk="0" fontAlgn="base" hangingPunct="0">
              <a:spcBef>
                <a:spcPct val="0"/>
              </a:spcBef>
              <a:spcAft>
                <a:spcPct val="0"/>
              </a:spcAft>
              <a:defRPr sz="2400">
                <a:solidFill>
                  <a:schemeClr val="bg2"/>
                </a:solidFill>
                <a:latin typeface="Arial" charset="0"/>
                <a:ea typeface="ＭＳ Ｐゴシック" charset="-128"/>
              </a:defRPr>
            </a:lvl9pPr>
          </a:lstStyle>
          <a:p>
            <a:pPr algn="ctr">
              <a:defRPr/>
            </a:pPr>
            <a:r>
              <a:rPr lang="fr-FR" altLang="it-IT" sz="2333" dirty="0">
                <a:solidFill>
                  <a:srgbClr val="EFEFEF"/>
                </a:solidFill>
                <a:latin typeface="Helvetica" charset="0"/>
                <a:ea typeface="ヒラギノ角ゴ Pro W3" charset="-128"/>
              </a:rPr>
              <a:t>Simultanéité des invariantes
</a:t>
            </a:r>
          </a:p>
        </p:txBody>
      </p:sp>
      <p:sp>
        <p:nvSpPr>
          <p:cNvPr id="7" name="Ovale 6">
            <a:extLst>
              <a:ext uri="{FF2B5EF4-FFF2-40B4-BE49-F238E27FC236}">
                <a16:creationId xmlns:a16="http://schemas.microsoft.com/office/drawing/2014/main" id="{DEA9AA7E-5309-4740-9850-241110944DE9}"/>
              </a:ext>
            </a:extLst>
          </p:cNvPr>
          <p:cNvSpPr>
            <a:spLocks noChangeArrowheads="1"/>
          </p:cNvSpPr>
          <p:nvPr/>
        </p:nvSpPr>
        <p:spPr bwMode="auto">
          <a:xfrm>
            <a:off x="5334000" y="2947459"/>
            <a:ext cx="2225146" cy="1030553"/>
          </a:xfrm>
          <a:prstGeom prst="ellipse">
            <a:avLst/>
          </a:prstGeom>
          <a:solidFill>
            <a:srgbClr val="58A3FF"/>
          </a:solidFill>
          <a:ln w="9525">
            <a:solidFill>
              <a:srgbClr val="93C7FC"/>
            </a:solidFill>
            <a:round/>
            <a:headEnd/>
            <a:tailEnd/>
          </a:ln>
          <a:effectLst>
            <a:outerShdw blurRad="40000" dist="23000" dir="5400000" rotWithShape="0">
              <a:srgbClr val="808080">
                <a:alpha val="34999"/>
              </a:srgbClr>
            </a:outerShdw>
          </a:effectLst>
        </p:spPr>
        <p:txBody>
          <a:bodyPr anchor="ctr"/>
          <a:lstStyle/>
          <a:p>
            <a:pPr algn="ctr">
              <a:defRPr/>
            </a:pPr>
            <a:r>
              <a:rPr lang="fr-FR" sz="1500" dirty="0">
                <a:solidFill>
                  <a:schemeClr val="lt1"/>
                </a:solidFill>
              </a:rPr>
              <a:t>Invariantes de construction</a:t>
            </a:r>
          </a:p>
        </p:txBody>
      </p:sp>
      <p:sp>
        <p:nvSpPr>
          <p:cNvPr id="8" name="Ovale 7">
            <a:extLst>
              <a:ext uri="{FF2B5EF4-FFF2-40B4-BE49-F238E27FC236}">
                <a16:creationId xmlns:a16="http://schemas.microsoft.com/office/drawing/2014/main" id="{C881C12E-3427-164E-B020-08A92BB22BF6}"/>
              </a:ext>
            </a:extLst>
          </p:cNvPr>
          <p:cNvSpPr>
            <a:spLocks noChangeArrowheads="1"/>
          </p:cNvSpPr>
          <p:nvPr/>
        </p:nvSpPr>
        <p:spPr bwMode="auto">
          <a:xfrm>
            <a:off x="4931834" y="3876146"/>
            <a:ext cx="2225146" cy="1030553"/>
          </a:xfrm>
          <a:prstGeom prst="ellipse">
            <a:avLst/>
          </a:prstGeom>
          <a:solidFill>
            <a:srgbClr val="D3D6B5"/>
          </a:solidFill>
          <a:ln w="9525">
            <a:solidFill>
              <a:srgbClr val="93C7FC"/>
            </a:solidFill>
            <a:round/>
            <a:headEnd/>
            <a:tailEnd/>
          </a:ln>
          <a:effectLst>
            <a:outerShdw blurRad="40000" dist="23000" dir="5400000" rotWithShape="0">
              <a:srgbClr val="808080">
                <a:alpha val="34999"/>
              </a:srgbClr>
            </a:outerShdw>
          </a:effectLst>
        </p:spPr>
        <p:txBody>
          <a:bodyPr anchor="ctr"/>
          <a:lstStyle/>
          <a:p>
            <a:pPr algn="ctr">
              <a:defRPr/>
            </a:pPr>
            <a:r>
              <a:rPr lang="fr-FR" sz="1500" dirty="0"/>
              <a:t>Invariantes dérivés  de la construction</a:t>
            </a:r>
          </a:p>
        </p:txBody>
      </p:sp>
      <p:sp>
        <p:nvSpPr>
          <p:cNvPr id="5" name="Rettangolo arrotondato 4">
            <a:extLst>
              <a:ext uri="{FF2B5EF4-FFF2-40B4-BE49-F238E27FC236}">
                <a16:creationId xmlns:a16="http://schemas.microsoft.com/office/drawing/2014/main" id="{0BC6E41D-AE4F-A343-9CBF-FCC5CC94B47B}"/>
              </a:ext>
            </a:extLst>
          </p:cNvPr>
          <p:cNvSpPr>
            <a:spLocks noChangeArrowheads="1"/>
          </p:cNvSpPr>
          <p:nvPr/>
        </p:nvSpPr>
        <p:spPr bwMode="auto">
          <a:xfrm>
            <a:off x="4228042" y="3406361"/>
            <a:ext cx="3632729" cy="1228989"/>
          </a:xfrm>
          <a:prstGeom prst="roundRect">
            <a:avLst>
              <a:gd name="adj" fmla="val 16667"/>
            </a:avLst>
          </a:prstGeom>
          <a:gradFill rotWithShape="1">
            <a:gsLst>
              <a:gs pos="0">
                <a:srgbClr val="EAECF4"/>
              </a:gs>
              <a:gs pos="64999">
                <a:srgbClr val="C8CEE0"/>
              </a:gs>
              <a:gs pos="100000">
                <a:srgbClr val="AFB8D4"/>
              </a:gs>
            </a:gsLst>
            <a:lin ang="5400000" scaled="1"/>
          </a:gradFill>
          <a:ln w="9525">
            <a:solidFill>
              <a:srgbClr val="00346C"/>
            </a:solidFill>
            <a:round/>
            <a:headEnd/>
            <a:tailEnd/>
          </a:ln>
          <a:effectLst>
            <a:outerShdw blurRad="40000" dist="20000" dir="5400000" rotWithShape="0">
              <a:srgbClr val="808080">
                <a:alpha val="37999"/>
              </a:srgbClr>
            </a:outerShdw>
          </a:effectLst>
        </p:spPr>
        <p:txBody>
          <a:bodyPr anchor="ctr"/>
          <a:lstStyle>
            <a:lvl1pPr>
              <a:spcBef>
                <a:spcPct val="20000"/>
              </a:spcBef>
              <a:buChar char="•"/>
              <a:defRPr sz="3200">
                <a:solidFill>
                  <a:schemeClr val="tx1"/>
                </a:solidFill>
                <a:latin typeface="Helvetica" pitchFamily="2" charset="0"/>
                <a:ea typeface="ヒラギノ角ゴ Pro W3" panose="020B0300000000000000" pitchFamily="34" charset="-128"/>
              </a:defRPr>
            </a:lvl1pPr>
            <a:lvl2pPr marL="742950" indent="-285750">
              <a:spcBef>
                <a:spcPct val="20000"/>
              </a:spcBef>
              <a:buChar char="–"/>
              <a:defRPr sz="2800">
                <a:solidFill>
                  <a:schemeClr val="tx1"/>
                </a:solidFill>
                <a:latin typeface="Helvetica" pitchFamily="2" charset="0"/>
                <a:ea typeface="ヒラギノ角ゴ Pro W3" panose="020B0300000000000000" pitchFamily="34" charset="-128"/>
              </a:defRPr>
            </a:lvl2pPr>
            <a:lvl3pPr marL="1143000" indent="-228600">
              <a:spcBef>
                <a:spcPct val="20000"/>
              </a:spcBef>
              <a:buChar char="•"/>
              <a:defRPr sz="2400">
                <a:solidFill>
                  <a:schemeClr val="tx1"/>
                </a:solidFill>
                <a:latin typeface="Helvetica" pitchFamily="2" charset="0"/>
                <a:ea typeface="ヒラギノ角ゴ Pro W3" panose="020B0300000000000000" pitchFamily="34" charset="-128"/>
              </a:defRPr>
            </a:lvl3pPr>
            <a:lvl4pPr marL="1600200" indent="-228600">
              <a:spcBef>
                <a:spcPct val="20000"/>
              </a:spcBef>
              <a:buChar char="–"/>
              <a:defRPr sz="2000">
                <a:solidFill>
                  <a:schemeClr val="tx1"/>
                </a:solidFill>
                <a:latin typeface="Helvetica" pitchFamily="2" charset="0"/>
                <a:ea typeface="ヒラギノ角ゴ Pro W3" panose="020B0300000000000000" pitchFamily="34" charset="-128"/>
              </a:defRPr>
            </a:lvl4pPr>
            <a:lvl5pPr marL="2057400" indent="-228600">
              <a:spcBef>
                <a:spcPct val="20000"/>
              </a:spcBef>
              <a:buChar char="»"/>
              <a:defRPr sz="2000">
                <a:solidFill>
                  <a:schemeClr val="tx1"/>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Helvetica" pitchFamily="2" charset="0"/>
                <a:ea typeface="ヒラギノ角ゴ Pro W3" panose="020B0300000000000000" pitchFamily="34" charset="-128"/>
              </a:defRPr>
            </a:lvl9pPr>
          </a:lstStyle>
          <a:p>
            <a:pPr algn="ctr">
              <a:spcBef>
                <a:spcPct val="0"/>
              </a:spcBef>
              <a:buFontTx/>
              <a:buNone/>
            </a:pPr>
            <a:r>
              <a:rPr lang="fr-FR" altLang="it-IT" sz="2333" dirty="0">
                <a:solidFill>
                  <a:srgbClr val="004080"/>
                </a:solidFill>
              </a:rPr>
              <a:t>Relation de dépendance logique entre propriétés géométriques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E1856C5-5EF1-324B-A91C-CEBA9DB97272}"/>
              </a:ext>
            </a:extLst>
          </p:cNvPr>
          <p:cNvSpPr>
            <a:spLocks noGrp="1"/>
          </p:cNvSpPr>
          <p:nvPr>
            <p:ph idx="1"/>
          </p:nvPr>
        </p:nvSpPr>
        <p:spPr/>
        <p:txBody>
          <a:bodyPr>
            <a:normAutofit/>
          </a:bodyPr>
          <a:lstStyle/>
          <a:p>
            <a:pPr marL="0" indent="0">
              <a:buNone/>
            </a:pPr>
            <a:r>
              <a:rPr lang="fr-FR" dirty="0"/>
              <a:t>Dessiner une figure robuste dans un EGD évoque pour l’</a:t>
            </a:r>
            <a:r>
              <a:rPr lang="fr-FR" dirty="0" err="1"/>
              <a:t>éxpert</a:t>
            </a:r>
            <a:r>
              <a:rPr lang="fr-FR" dirty="0"/>
              <a:t> la notion mathématique de </a:t>
            </a:r>
          </a:p>
          <a:p>
            <a:pPr marL="0" indent="0">
              <a:buNone/>
            </a:pPr>
            <a:endParaRPr lang="fr-FR" dirty="0"/>
          </a:p>
          <a:p>
            <a:pPr marL="0" indent="0" algn="ctr">
              <a:buNone/>
            </a:pPr>
            <a:r>
              <a:rPr lang="fr-FR" sz="3300" dirty="0">
                <a:solidFill>
                  <a:srgbClr val="FF0000"/>
                </a:solidFill>
              </a:rPr>
              <a:t>Construction Géométrique </a:t>
            </a:r>
          </a:p>
          <a:p>
            <a:pPr marL="0" indent="0" algn="ctr">
              <a:buNone/>
            </a:pPr>
            <a:endParaRPr lang="fr-FR" altLang="it-IT" b="1" dirty="0">
              <a:latin typeface="Apple Chancery" panose="03020702040506060504" pitchFamily="66" charset="-79"/>
            </a:endParaRPr>
          </a:p>
          <a:p>
            <a:pPr marL="0" indent="0" algn="ctr">
              <a:buNone/>
            </a:pPr>
            <a:r>
              <a:rPr lang="fr-FR" altLang="it-IT" b="1" dirty="0">
                <a:latin typeface="Apple Chancery" panose="03020702040506060504" pitchFamily="66" charset="-79"/>
              </a:rPr>
              <a:t>La géométrie</a:t>
            </a:r>
            <a:r>
              <a:rPr lang="fr-FR" altLang="it-IT" b="1" noProof="1">
                <a:latin typeface="Apple Chancery" panose="03020702040506060504" pitchFamily="66" charset="-79"/>
                <a:ea typeface="Times" pitchFamily="2" charset="0"/>
                <a:cs typeface="Times" pitchFamily="2" charset="0"/>
              </a:rPr>
              <a:t> de la regle et du compas</a:t>
            </a:r>
          </a:p>
          <a:p>
            <a:pPr marL="0" indent="0" algn="ctr">
              <a:buNone/>
            </a:pPr>
            <a:endParaRPr lang="fr-FR" dirty="0"/>
          </a:p>
        </p:txBody>
      </p:sp>
      <p:sp>
        <p:nvSpPr>
          <p:cNvPr id="2" name="Titolo 1">
            <a:extLst>
              <a:ext uri="{FF2B5EF4-FFF2-40B4-BE49-F238E27FC236}">
                <a16:creationId xmlns:a16="http://schemas.microsoft.com/office/drawing/2014/main" id="{A3994FE8-D764-C646-A57B-5F2D53837207}"/>
              </a:ext>
            </a:extLst>
          </p:cNvPr>
          <p:cNvSpPr>
            <a:spLocks noGrp="1"/>
          </p:cNvSpPr>
          <p:nvPr>
            <p:ph type="title"/>
          </p:nvPr>
        </p:nvSpPr>
        <p:spPr/>
        <p:txBody>
          <a:bodyPr/>
          <a:lstStyle/>
          <a:p>
            <a:r>
              <a:rPr lang="fr-FR" dirty="0"/>
              <a:t>Dessin et Construction</a:t>
            </a:r>
          </a:p>
        </p:txBody>
      </p:sp>
    </p:spTree>
    <p:extLst>
      <p:ext uri="{BB962C8B-B14F-4D97-AF65-F5344CB8AC3E}">
        <p14:creationId xmlns:p14="http://schemas.microsoft.com/office/powerpoint/2010/main" val="130647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a:t>Constructions</a:t>
            </a:r>
            <a:r>
              <a:rPr lang="it-IT" dirty="0"/>
              <a:t> </a:t>
            </a:r>
            <a:r>
              <a:rPr lang="it-IT" dirty="0" err="1"/>
              <a:t>géométriques</a:t>
            </a:r>
            <a:endParaRPr lang="it-IT" dirty="0"/>
          </a:p>
        </p:txBody>
      </p:sp>
      <p:sp>
        <p:nvSpPr>
          <p:cNvPr id="3" name="Segnaposto contenuto 2"/>
          <p:cNvSpPr>
            <a:spLocks noGrp="1"/>
          </p:cNvSpPr>
          <p:nvPr>
            <p:ph idx="1"/>
          </p:nvPr>
        </p:nvSpPr>
        <p:spPr>
          <a:xfrm>
            <a:off x="457200" y="1333500"/>
            <a:ext cx="8229600" cy="4267200"/>
          </a:xfrm>
        </p:spPr>
        <p:txBody>
          <a:bodyPr>
            <a:normAutofit fontScale="85000" lnSpcReduction="20000"/>
          </a:bodyPr>
          <a:lstStyle/>
          <a:p>
            <a:pPr marL="0" indent="0" algn="ctr">
              <a:buNone/>
            </a:pPr>
            <a:r>
              <a:rPr lang="fr-FR" dirty="0"/>
              <a:t>une </a:t>
            </a:r>
            <a:r>
              <a:rPr lang="fr-FR" dirty="0">
                <a:solidFill>
                  <a:srgbClr val="FF0000"/>
                </a:solidFill>
              </a:rPr>
              <a:t>construction géométrique </a:t>
            </a:r>
            <a:r>
              <a:rPr lang="fr-FR" dirty="0"/>
              <a:t>se pose comme un problème théorique lorsque la solution est attendue dans un cadre axiomatique bien précis
</a:t>
            </a:r>
          </a:p>
          <a:p>
            <a:pPr marL="0" indent="0" algn="ctr">
              <a:buNone/>
            </a:pPr>
            <a:r>
              <a:rPr lang="fr-FR" b="1" dirty="0">
                <a:solidFill>
                  <a:srgbClr val="00B050"/>
                </a:solidFill>
              </a:rPr>
              <a:t>outils pratiques</a:t>
            </a:r>
            <a:endParaRPr lang="fr-FR" dirty="0">
              <a:solidFill>
                <a:srgbClr val="00B050"/>
              </a:solidFill>
            </a:endParaRPr>
          </a:p>
          <a:p>
            <a:pPr algn="ctr">
              <a:buNone/>
            </a:pPr>
            <a:r>
              <a:rPr lang="fr-FR" dirty="0"/>
              <a:t>versus </a:t>
            </a:r>
          </a:p>
          <a:p>
            <a:pPr algn="ctr">
              <a:buNone/>
            </a:pPr>
            <a:r>
              <a:rPr lang="fr-FR" b="1" dirty="0">
                <a:solidFill>
                  <a:srgbClr val="FF0000"/>
                </a:solidFill>
              </a:rPr>
              <a:t>outils théoriques 
</a:t>
            </a:r>
          </a:p>
          <a:p>
            <a:pPr marL="0" indent="0">
              <a:buNone/>
              <a:defRPr/>
            </a:pPr>
            <a:endParaRPr lang="fr-FR" altLang="it-IT" sz="2800" dirty="0">
              <a:ea typeface="Times" pitchFamily="2" charset="0"/>
              <a:cs typeface="Times" pitchFamily="2" charset="0"/>
            </a:endParaRPr>
          </a:p>
          <a:p>
            <a:pPr marL="0" indent="0">
              <a:buNone/>
              <a:defRPr/>
            </a:pPr>
            <a:r>
              <a:rPr lang="fr-FR" sz="2800" dirty="0"/>
              <a:t>L’utilisation de la règle et du compas génère un ensemble d’axiomes définissant un système théorique </a:t>
            </a:r>
          </a:p>
          <a:p>
            <a:pPr marL="0" indent="0">
              <a:buNone/>
              <a:defRPr/>
            </a:pPr>
            <a:r>
              <a:rPr lang="fr-FR" sz="2800" dirty="0"/>
              <a:t>(Les Éléments d’Euclide)</a:t>
            </a:r>
            <a:endParaRPr lang="fr-FR" altLang="it-IT" sz="2800" dirty="0">
              <a:ea typeface="Times" pitchFamily="2" charset="0"/>
              <a:cs typeface="Times" pitchFamily="2" charset="0"/>
            </a:endParaRPr>
          </a:p>
        </p:txBody>
      </p:sp>
      <p:pic>
        <p:nvPicPr>
          <p:cNvPr id="5" name="Picture 2" descr="Euclide: Riga e Compasso | Riga e compasso erano gli unici s… | Flickr">
            <a:extLst>
              <a:ext uri="{FF2B5EF4-FFF2-40B4-BE49-F238E27FC236}">
                <a16:creationId xmlns:a16="http://schemas.microsoft.com/office/drawing/2014/main" id="{FCDE7CB5-6102-814C-ADBB-E445D7127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00977"/>
            <a:ext cx="2322287" cy="169167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A45E5C5E-C1D4-E544-9A52-A71071A5960E}"/>
              </a:ext>
            </a:extLst>
          </p:cNvPr>
          <p:cNvSpPr txBox="1"/>
          <p:nvPr/>
        </p:nvSpPr>
        <p:spPr>
          <a:xfrm>
            <a:off x="6139544" y="2488168"/>
            <a:ext cx="2322287" cy="923330"/>
          </a:xfrm>
          <a:prstGeom prst="rect">
            <a:avLst/>
          </a:prstGeom>
          <a:solidFill>
            <a:schemeClr val="accent6">
              <a:lumMod val="20000"/>
              <a:lumOff val="80000"/>
            </a:schemeClr>
          </a:solidFill>
        </p:spPr>
        <p:txBody>
          <a:bodyPr wrap="square" rtlCol="0">
            <a:spAutoFit/>
          </a:bodyPr>
          <a:lstStyle/>
          <a:p>
            <a:r>
              <a:rPr lang="fr-FR" dirty="0"/>
              <a:t>Axiome: Par deux points passe une et une sole droite</a:t>
            </a:r>
          </a:p>
        </p:txBody>
      </p:sp>
    </p:spTree>
    <p:extLst>
      <p:ext uri="{BB962C8B-B14F-4D97-AF65-F5344CB8AC3E}">
        <p14:creationId xmlns:p14="http://schemas.microsoft.com/office/powerpoint/2010/main" val="29701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a:extLst>
              <a:ext uri="{FF2B5EF4-FFF2-40B4-BE49-F238E27FC236}">
                <a16:creationId xmlns:a16="http://schemas.microsoft.com/office/drawing/2014/main" id="{3EB4E77D-3082-E346-8387-0A6E93F9FA5C}"/>
              </a:ext>
            </a:extLst>
          </p:cNvPr>
          <p:cNvSpPr txBox="1">
            <a:spLocks noChangeArrowheads="1"/>
          </p:cNvSpPr>
          <p:nvPr/>
        </p:nvSpPr>
        <p:spPr bwMode="auto">
          <a:xfrm>
            <a:off x="212772" y="352562"/>
            <a:ext cx="8931228" cy="60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it-IT" sz="3333" dirty="0"/>
              <a:t>Dans un environnement de </a:t>
            </a:r>
            <a:r>
              <a:rPr lang="fr-FR" altLang="it-IT" sz="3333" dirty="0" err="1"/>
              <a:t>Géomètrie</a:t>
            </a:r>
            <a:r>
              <a:rPr lang="fr-FR" altLang="it-IT" sz="3333" dirty="0"/>
              <a:t> Dynamique</a:t>
            </a:r>
          </a:p>
        </p:txBody>
      </p:sp>
      <p:sp>
        <p:nvSpPr>
          <p:cNvPr id="102409" name="AutoShape 9">
            <a:extLst>
              <a:ext uri="{FF2B5EF4-FFF2-40B4-BE49-F238E27FC236}">
                <a16:creationId xmlns:a16="http://schemas.microsoft.com/office/drawing/2014/main" id="{BF585029-38A6-A540-905E-677DA1E52EE8}"/>
              </a:ext>
            </a:extLst>
          </p:cNvPr>
          <p:cNvSpPr>
            <a:spLocks noChangeArrowheads="1"/>
          </p:cNvSpPr>
          <p:nvPr/>
        </p:nvSpPr>
        <p:spPr bwMode="auto">
          <a:xfrm>
            <a:off x="1916244" y="1086114"/>
            <a:ext cx="5457031" cy="2799292"/>
          </a:xfrm>
          <a:prstGeom prst="irregularSeal1">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it-IT" sz="3000" i="1" dirty="0">
                <a:effectLst>
                  <a:outerShdw blurRad="38100" dist="38100" dir="2700000" algn="tl">
                    <a:srgbClr val="000000"/>
                  </a:outerShdw>
                </a:effectLst>
              </a:rPr>
              <a:t>La tâche de construction</a:t>
            </a:r>
          </a:p>
        </p:txBody>
      </p:sp>
      <p:sp>
        <p:nvSpPr>
          <p:cNvPr id="6" name="AutoShape 3">
            <a:extLst>
              <a:ext uri="{FF2B5EF4-FFF2-40B4-BE49-F238E27FC236}">
                <a16:creationId xmlns:a16="http://schemas.microsoft.com/office/drawing/2014/main" id="{FDDA68B1-82EA-E64F-BB2B-7868BB1D4F6C}"/>
              </a:ext>
            </a:extLst>
          </p:cNvPr>
          <p:cNvSpPr>
            <a:spLocks noChangeArrowheads="1"/>
          </p:cNvSpPr>
          <p:nvPr/>
        </p:nvSpPr>
        <p:spPr bwMode="auto">
          <a:xfrm>
            <a:off x="4516195" y="3402539"/>
            <a:ext cx="267229" cy="822854"/>
          </a:xfrm>
          <a:prstGeom prst="downArrow">
            <a:avLst>
              <a:gd name="adj1" fmla="val 50000"/>
              <a:gd name="adj2" fmla="val 76980"/>
            </a:avLst>
          </a:prstGeom>
          <a:gradFill rotWithShape="0">
            <a:gsLst>
              <a:gs pos="0">
                <a:srgbClr val="FF0000"/>
              </a:gs>
              <a:gs pos="100000">
                <a:srgbClr val="FFFFFF"/>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500"/>
          </a:p>
        </p:txBody>
      </p:sp>
      <p:sp>
        <p:nvSpPr>
          <p:cNvPr id="2" name="Rettangolo con angoli arrotondati 1">
            <a:extLst>
              <a:ext uri="{FF2B5EF4-FFF2-40B4-BE49-F238E27FC236}">
                <a16:creationId xmlns:a16="http://schemas.microsoft.com/office/drawing/2014/main" id="{58224021-8DDD-1245-87B1-B13CB46CDF30}"/>
              </a:ext>
            </a:extLst>
          </p:cNvPr>
          <p:cNvSpPr/>
          <p:nvPr/>
        </p:nvSpPr>
        <p:spPr>
          <a:xfrm>
            <a:off x="3539991" y="4348025"/>
            <a:ext cx="2209536" cy="914400"/>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Construction robuste</a:t>
            </a:r>
          </a:p>
        </p:txBody>
      </p:sp>
    </p:spTree>
    <p:extLst>
      <p:ext uri="{BB962C8B-B14F-4D97-AF65-F5344CB8AC3E}">
        <p14:creationId xmlns:p14="http://schemas.microsoft.com/office/powerpoint/2010/main" val="1998066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a:extLst>
              <a:ext uri="{FF2B5EF4-FFF2-40B4-BE49-F238E27FC236}">
                <a16:creationId xmlns:a16="http://schemas.microsoft.com/office/drawing/2014/main" id="{3EB4E77D-3082-E346-8387-0A6E93F9FA5C}"/>
              </a:ext>
            </a:extLst>
          </p:cNvPr>
          <p:cNvSpPr txBox="1">
            <a:spLocks noChangeArrowheads="1"/>
          </p:cNvSpPr>
          <p:nvPr/>
        </p:nvSpPr>
        <p:spPr bwMode="auto">
          <a:xfrm>
            <a:off x="212772" y="352562"/>
            <a:ext cx="8931228" cy="60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it-IT" sz="3333" dirty="0"/>
              <a:t>Dans un environnement de </a:t>
            </a:r>
            <a:r>
              <a:rPr lang="fr-FR" altLang="it-IT" sz="3333" dirty="0" err="1"/>
              <a:t>Géometrie</a:t>
            </a:r>
            <a:r>
              <a:rPr lang="fr-FR" altLang="it-IT" sz="3333" dirty="0"/>
              <a:t> Dynamique</a:t>
            </a:r>
          </a:p>
        </p:txBody>
      </p:sp>
      <p:sp>
        <p:nvSpPr>
          <p:cNvPr id="102403" name="AutoShape 3">
            <a:extLst>
              <a:ext uri="{FF2B5EF4-FFF2-40B4-BE49-F238E27FC236}">
                <a16:creationId xmlns:a16="http://schemas.microsoft.com/office/drawing/2014/main" id="{8763DF8D-1DCA-014F-9700-8169BEEBAD36}"/>
              </a:ext>
            </a:extLst>
          </p:cNvPr>
          <p:cNvSpPr>
            <a:spLocks noChangeArrowheads="1"/>
          </p:cNvSpPr>
          <p:nvPr/>
        </p:nvSpPr>
        <p:spPr bwMode="auto">
          <a:xfrm>
            <a:off x="4511144" y="868137"/>
            <a:ext cx="267229" cy="822854"/>
          </a:xfrm>
          <a:prstGeom prst="downArrow">
            <a:avLst>
              <a:gd name="adj1" fmla="val 50000"/>
              <a:gd name="adj2" fmla="val 76980"/>
            </a:avLst>
          </a:prstGeom>
          <a:gradFill rotWithShape="0">
            <a:gsLst>
              <a:gs pos="0">
                <a:srgbClr val="FF0000"/>
              </a:gs>
              <a:gs pos="100000">
                <a:srgbClr val="FFFFFF"/>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500"/>
          </a:p>
        </p:txBody>
      </p:sp>
      <p:sp>
        <p:nvSpPr>
          <p:cNvPr id="102408" name="Text Box 8">
            <a:extLst>
              <a:ext uri="{FF2B5EF4-FFF2-40B4-BE49-F238E27FC236}">
                <a16:creationId xmlns:a16="http://schemas.microsoft.com/office/drawing/2014/main" id="{A78ABCD2-6C2C-BD43-AE56-449276FD79BF}"/>
              </a:ext>
            </a:extLst>
          </p:cNvPr>
          <p:cNvSpPr txBox="1">
            <a:spLocks noChangeArrowheads="1"/>
          </p:cNvSpPr>
          <p:nvPr/>
        </p:nvSpPr>
        <p:spPr bwMode="auto">
          <a:xfrm>
            <a:off x="330673" y="3702409"/>
            <a:ext cx="8695426" cy="217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1000"/>
              </a:spcBef>
            </a:pPr>
            <a:r>
              <a:rPr lang="fr-FR" altLang="it-IT" sz="2800" dirty="0">
                <a:latin typeface="Comic Sans MS" panose="030F0902030302020204" pitchFamily="66" charset="0"/>
                <a:ea typeface="Times" pitchFamily="2" charset="0"/>
                <a:cs typeface="Times" pitchFamily="2" charset="0"/>
              </a:rPr>
              <a:t>qui dépasse le niveau perceptif et renvoie à l’utilisation des commandes </a:t>
            </a:r>
            <a:endParaRPr lang="fr-FR" altLang="it-IT" sz="2800" dirty="0">
              <a:latin typeface="Comic Sans MS" panose="030F0902030302020204" pitchFamily="66" charset="0"/>
            </a:endParaRPr>
          </a:p>
          <a:p>
            <a:pPr algn="ctr"/>
            <a:r>
              <a:rPr lang="fr-FR" altLang="it-IT" sz="2800" dirty="0">
                <a:latin typeface="Comic Sans MS" panose="030F0902030302020204" pitchFamily="66" charset="0"/>
              </a:rPr>
              <a:t>et évoque la validation </a:t>
            </a:r>
            <a:r>
              <a:rPr lang="fr-FR" altLang="it-IT" sz="2800" b="1" dirty="0">
                <a:effectLst>
                  <a:outerShdw blurRad="38100" dist="38100" dir="2700000" algn="tl">
                    <a:srgbClr val="000000"/>
                  </a:outerShdw>
                </a:effectLst>
                <a:latin typeface="Comic Sans MS" panose="030F0902030302020204" pitchFamily="66" charset="0"/>
              </a:rPr>
              <a:t>théorique</a:t>
            </a:r>
            <a:r>
              <a:rPr lang="fr-FR" altLang="it-IT" sz="2800" dirty="0">
                <a:effectLst>
                  <a:outerShdw blurRad="38100" dist="38100" dir="2700000" algn="tl">
                    <a:srgbClr val="000000"/>
                  </a:outerShdw>
                </a:effectLst>
                <a:latin typeface="Comic Sans MS" panose="030F0902030302020204" pitchFamily="66" charset="0"/>
              </a:rPr>
              <a:t> </a:t>
            </a:r>
            <a:endParaRPr lang="fr-FR" altLang="it-IT" sz="2800" b="1" dirty="0">
              <a:effectLst>
                <a:outerShdw blurRad="38100" dist="38100" dir="2700000" algn="tl">
                  <a:srgbClr val="000000"/>
                </a:outerShdw>
              </a:effectLst>
              <a:latin typeface="Comic Sans MS" panose="030F0902030302020204" pitchFamily="66" charset="0"/>
            </a:endParaRPr>
          </a:p>
          <a:p>
            <a:pPr algn="ctr"/>
            <a:r>
              <a:rPr lang="fr-FR" altLang="it-IT" sz="2800" dirty="0">
                <a:latin typeface="Comic Sans MS" panose="030F0902030302020204" pitchFamily="66" charset="0"/>
              </a:rPr>
              <a:t>d’une construction</a:t>
            </a:r>
          </a:p>
          <a:p>
            <a:pPr algn="ctr">
              <a:spcBef>
                <a:spcPts val="1000"/>
              </a:spcBef>
            </a:pPr>
            <a:endParaRPr lang="fr-FR" altLang="it-IT" sz="1500" dirty="0"/>
          </a:p>
        </p:txBody>
      </p:sp>
      <p:sp>
        <p:nvSpPr>
          <p:cNvPr id="102409" name="AutoShape 9">
            <a:extLst>
              <a:ext uri="{FF2B5EF4-FFF2-40B4-BE49-F238E27FC236}">
                <a16:creationId xmlns:a16="http://schemas.microsoft.com/office/drawing/2014/main" id="{BF585029-38A6-A540-905E-677DA1E52EE8}"/>
              </a:ext>
            </a:extLst>
          </p:cNvPr>
          <p:cNvSpPr>
            <a:spLocks noChangeArrowheads="1"/>
          </p:cNvSpPr>
          <p:nvPr/>
        </p:nvSpPr>
        <p:spPr bwMode="auto">
          <a:xfrm>
            <a:off x="1916244" y="1086114"/>
            <a:ext cx="5457031" cy="2799292"/>
          </a:xfrm>
          <a:prstGeom prst="irregularSeal1">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it-IT" sz="3000" i="1" dirty="0">
                <a:effectLst>
                  <a:outerShdw blurRad="38100" dist="38100" dir="2700000" algn="tl">
                    <a:srgbClr val="000000"/>
                  </a:outerShdw>
                </a:effectLst>
              </a:rPr>
              <a:t>Le critère de validation</a:t>
            </a:r>
          </a:p>
          <a:p>
            <a:pPr algn="ctr"/>
            <a:r>
              <a:rPr lang="fr-FR" altLang="it-IT" sz="3000" i="1" dirty="0">
                <a:effectLst>
                  <a:outerShdw blurRad="38100" dist="38100" dir="2700000" algn="tl">
                    <a:srgbClr val="000000"/>
                  </a:outerShdw>
                </a:effectLst>
              </a:rPr>
              <a:t>de la solution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noFill/>
          <a:ln/>
        </p:spPr>
        <p:txBody>
          <a:bodyPr>
            <a:noAutofit/>
          </a:bodyPr>
          <a:lstStyle/>
          <a:p>
            <a:r>
              <a:rPr lang="fr-FR" sz="3600" dirty="0"/>
              <a:t>Potentiel sémiotique</a:t>
            </a:r>
            <a:br>
              <a:rPr lang="fr-FR" sz="3600" dirty="0"/>
            </a:br>
            <a:r>
              <a:rPr lang="fr-FR" sz="3600" dirty="0"/>
              <a:t>Démontrer dans une Théorie </a:t>
            </a:r>
            <a:endParaRPr lang="fr-FR" sz="4800" dirty="0"/>
          </a:p>
        </p:txBody>
      </p:sp>
      <p:sp>
        <p:nvSpPr>
          <p:cNvPr id="17412" name="Rectangle 4"/>
          <p:cNvSpPr>
            <a:spLocks noGrp="1" noChangeArrowheads="1"/>
          </p:cNvSpPr>
          <p:nvPr>
            <p:ph sz="half" idx="1"/>
          </p:nvPr>
        </p:nvSpPr>
        <p:spPr>
          <a:xfrm>
            <a:off x="533400" y="1767839"/>
            <a:ext cx="4038600" cy="3771636"/>
          </a:xfrm>
        </p:spPr>
        <p:txBody>
          <a:bodyPr>
            <a:noAutofit/>
          </a:bodyPr>
          <a:lstStyle/>
          <a:p>
            <a:pPr>
              <a:buSzPct val="100000"/>
              <a:buFont typeface="Wingdings" charset="2"/>
              <a:buChar char="Ø"/>
            </a:pPr>
            <a:r>
              <a:rPr lang="it-IT" dirty="0" err="1"/>
              <a:t>Choix</a:t>
            </a:r>
            <a:r>
              <a:rPr lang="it-IT" dirty="0"/>
              <a:t> </a:t>
            </a:r>
            <a:r>
              <a:rPr lang="it-IT" dirty="0" err="1"/>
              <a:t>des</a:t>
            </a:r>
            <a:r>
              <a:rPr lang="it-IT" dirty="0"/>
              <a:t> </a:t>
            </a:r>
            <a:r>
              <a:rPr lang="it-IT" b="1" dirty="0" err="1">
                <a:solidFill>
                  <a:srgbClr val="FA4F35"/>
                </a:solidFill>
              </a:rPr>
              <a:t>commandes</a:t>
            </a:r>
            <a:r>
              <a:rPr lang="it-IT" dirty="0"/>
              <a:t> (Menu)
Procedure de </a:t>
            </a:r>
            <a:r>
              <a:rPr lang="it-IT" dirty="0" err="1"/>
              <a:t>construction</a:t>
            </a:r>
            <a:r>
              <a:rPr lang="it-IT" dirty="0"/>
              <a:t> (</a:t>
            </a:r>
            <a:r>
              <a:rPr lang="it-IT" dirty="0" err="1">
                <a:solidFill>
                  <a:srgbClr val="FF0000"/>
                </a:solidFill>
              </a:rPr>
              <a:t>Utilisation</a:t>
            </a:r>
            <a:r>
              <a:rPr lang="it-IT" dirty="0">
                <a:solidFill>
                  <a:srgbClr val="FF0000"/>
                </a:solidFill>
              </a:rPr>
              <a:t> </a:t>
            </a:r>
            <a:r>
              <a:rPr lang="it-IT" dirty="0" err="1">
                <a:solidFill>
                  <a:srgbClr val="FF0000"/>
                </a:solidFill>
              </a:rPr>
              <a:t>des</a:t>
            </a:r>
            <a:r>
              <a:rPr lang="it-IT" dirty="0">
                <a:solidFill>
                  <a:srgbClr val="FF0000"/>
                </a:solidFill>
              </a:rPr>
              <a:t> </a:t>
            </a:r>
            <a:r>
              <a:rPr lang="it-IT" dirty="0" err="1">
                <a:solidFill>
                  <a:srgbClr val="FF0000"/>
                </a:solidFill>
              </a:rPr>
              <a:t>commandes</a:t>
            </a:r>
            <a:r>
              <a:rPr lang="it-IT" dirty="0">
                <a:solidFill>
                  <a:srgbClr val="FF0000"/>
                </a:solidFill>
              </a:rPr>
              <a:t> </a:t>
            </a:r>
            <a:r>
              <a:rPr lang="it-IT" dirty="0"/>
              <a:t>)
</a:t>
            </a:r>
            <a:r>
              <a:rPr lang="it-IT" dirty="0" err="1"/>
              <a:t>Deplacement</a:t>
            </a:r>
            <a:r>
              <a:rPr lang="it-IT" dirty="0"/>
              <a:t> pour </a:t>
            </a:r>
            <a:r>
              <a:rPr lang="it-IT" dirty="0" err="1"/>
              <a:t>valider</a:t>
            </a:r>
            <a:r>
              <a:rPr lang="it-IT" dirty="0"/>
              <a:t> </a:t>
            </a:r>
            <a:r>
              <a:rPr lang="it-IT" dirty="0" err="1"/>
              <a:t>des</a:t>
            </a:r>
            <a:r>
              <a:rPr lang="it-IT" dirty="0"/>
              <a:t> </a:t>
            </a:r>
            <a:r>
              <a:rPr lang="it-IT" dirty="0" err="1"/>
              <a:t>figures</a:t>
            </a:r>
            <a:r>
              <a:rPr lang="it-IT" dirty="0"/>
              <a:t> </a:t>
            </a:r>
            <a:r>
              <a:rPr lang="it-IT" dirty="0" err="1"/>
              <a:t>dynamique</a:t>
            </a:r>
            <a:r>
              <a:rPr lang="it-IT" dirty="0"/>
              <a:t>, </a:t>
            </a:r>
            <a:r>
              <a:rPr lang="it-IT" dirty="0" err="1"/>
              <a:t>i.d</a:t>
            </a:r>
            <a:r>
              <a:rPr lang="it-IT" dirty="0"/>
              <a:t>. la </a:t>
            </a:r>
            <a:r>
              <a:rPr lang="it-IT" dirty="0" err="1"/>
              <a:t>procédure</a:t>
            </a:r>
            <a:r>
              <a:rPr lang="it-IT" dirty="0"/>
              <a:t> de </a:t>
            </a:r>
            <a:r>
              <a:rPr lang="it-IT" dirty="0" err="1"/>
              <a:t>construction</a:t>
            </a:r>
            <a:endParaRPr lang="it-IT" dirty="0"/>
          </a:p>
        </p:txBody>
      </p:sp>
      <p:sp>
        <p:nvSpPr>
          <p:cNvPr id="8" name="Segnaposto contenuto 7"/>
          <p:cNvSpPr>
            <a:spLocks noGrp="1"/>
          </p:cNvSpPr>
          <p:nvPr>
            <p:ph sz="half" idx="2"/>
          </p:nvPr>
        </p:nvSpPr>
        <p:spPr>
          <a:xfrm>
            <a:off x="4648200" y="1714499"/>
            <a:ext cx="4038600" cy="3771636"/>
          </a:xfrm>
        </p:spPr>
        <p:txBody>
          <a:bodyPr/>
          <a:lstStyle/>
          <a:p>
            <a:pPr>
              <a:buFont typeface="Wingdings" charset="2"/>
              <a:buChar char="Ø"/>
            </a:pPr>
            <a:r>
              <a:rPr lang="it-IT" dirty="0" err="1"/>
              <a:t>Choix</a:t>
            </a:r>
            <a:r>
              <a:rPr lang="it-IT" dirty="0"/>
              <a:t> </a:t>
            </a:r>
            <a:r>
              <a:rPr lang="it-IT" dirty="0" err="1"/>
              <a:t>des</a:t>
            </a:r>
            <a:r>
              <a:rPr lang="it-IT" dirty="0"/>
              <a:t> </a:t>
            </a:r>
            <a:r>
              <a:rPr lang="it-IT" dirty="0" err="1">
                <a:solidFill>
                  <a:srgbClr val="FA4F35"/>
                </a:solidFill>
              </a:rPr>
              <a:t>axiomes</a:t>
            </a:r>
            <a:r>
              <a:rPr lang="it-IT" dirty="0"/>
              <a:t> (</a:t>
            </a:r>
            <a:r>
              <a:rPr lang="it-IT" dirty="0" err="1"/>
              <a:t>théorie</a:t>
            </a:r>
            <a:r>
              <a:rPr lang="it-IT" dirty="0"/>
              <a:t>)</a:t>
            </a:r>
          </a:p>
          <a:p>
            <a:pPr>
              <a:buFont typeface="Wingdings" charset="2"/>
              <a:buChar char="Ø"/>
            </a:pPr>
            <a:endParaRPr lang="it-IT" dirty="0"/>
          </a:p>
          <a:p>
            <a:pPr>
              <a:buFont typeface="Wingdings" charset="2"/>
              <a:buChar char="Ø"/>
            </a:pPr>
            <a:r>
              <a:rPr lang="it-IT" dirty="0" err="1"/>
              <a:t>Utilisation</a:t>
            </a:r>
            <a:r>
              <a:rPr lang="it-IT" dirty="0"/>
              <a:t> </a:t>
            </a:r>
            <a:r>
              <a:rPr lang="it-IT" dirty="0" err="1"/>
              <a:t>des</a:t>
            </a:r>
            <a:r>
              <a:rPr lang="it-IT" dirty="0"/>
              <a:t> </a:t>
            </a:r>
            <a:r>
              <a:rPr lang="it-IT" dirty="0" err="1">
                <a:solidFill>
                  <a:srgbClr val="FA4F35"/>
                </a:solidFill>
              </a:rPr>
              <a:t>axiomes</a:t>
            </a:r>
            <a:r>
              <a:rPr lang="it-IT" dirty="0"/>
              <a:t> pour </a:t>
            </a:r>
            <a:r>
              <a:rPr lang="it-IT" dirty="0" err="1"/>
              <a:t>valider</a:t>
            </a:r>
            <a:r>
              <a:rPr lang="it-IT" dirty="0"/>
              <a:t> une </a:t>
            </a:r>
            <a:r>
              <a:rPr lang="it-IT" dirty="0" err="1"/>
              <a:t>construction</a:t>
            </a:r>
            <a:endParaRPr lang="it-IT" dirty="0">
              <a:solidFill>
                <a:srgbClr val="FF0000"/>
              </a:solidFill>
            </a:endParaRPr>
          </a:p>
          <a:p>
            <a:pPr>
              <a:buFont typeface="Wingdings" charset="2"/>
              <a:buChar char="Ø"/>
            </a:pPr>
            <a:endParaRPr lang="it-IT" dirty="0">
              <a:solidFill>
                <a:srgbClr val="FF0000"/>
              </a:solidFill>
            </a:endParaRPr>
          </a:p>
          <a:p>
            <a:pPr>
              <a:buFont typeface="Wingdings" charset="2"/>
              <a:buChar char="Ø"/>
            </a:pPr>
            <a:r>
              <a:rPr lang="it-IT" dirty="0" err="1">
                <a:solidFill>
                  <a:srgbClr val="FF0000"/>
                </a:solidFill>
              </a:rPr>
              <a:t>Démonstration</a:t>
            </a:r>
            <a:r>
              <a:rPr lang="it-IT" dirty="0"/>
              <a:t> </a:t>
            </a:r>
            <a:r>
              <a:rPr lang="it-IT" dirty="0" err="1"/>
              <a:t>comme</a:t>
            </a:r>
            <a:r>
              <a:rPr lang="it-IT" dirty="0"/>
              <a:t> ‘</a:t>
            </a:r>
            <a:r>
              <a:rPr lang="it-IT" dirty="0" err="1"/>
              <a:t>explicitation</a:t>
            </a:r>
            <a:r>
              <a:rPr lang="it-IT" dirty="0"/>
              <a:t>’ </a:t>
            </a:r>
            <a:r>
              <a:rPr lang="it-IT" dirty="0" err="1"/>
              <a:t>des</a:t>
            </a:r>
            <a:r>
              <a:rPr lang="it-IT" dirty="0"/>
              <a:t> </a:t>
            </a:r>
            <a:r>
              <a:rPr lang="it-IT" dirty="0" err="1"/>
              <a:t>axiomes</a:t>
            </a:r>
            <a:r>
              <a:rPr lang="it-IT" dirty="0"/>
              <a:t> pour </a:t>
            </a:r>
            <a:r>
              <a:rPr lang="it-IT" dirty="0" err="1"/>
              <a:t>valider</a:t>
            </a:r>
            <a:r>
              <a:rPr lang="it-IT" dirty="0"/>
              <a:t> une </a:t>
            </a:r>
            <a:r>
              <a:rPr lang="it-IT" dirty="0" err="1"/>
              <a:t>procédure</a:t>
            </a:r>
            <a:endParaRPr lang="it-IT" dirty="0"/>
          </a:p>
        </p:txBody>
      </p:sp>
      <p:sp>
        <p:nvSpPr>
          <p:cNvPr id="7" name="Segnaposto numero diapositiva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173233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ox(out)">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412">
                                            <p:txEl>
                                              <p:pRg st="0" end="0"/>
                                            </p:txEl>
                                          </p:spTgt>
                                        </p:tgtEl>
                                        <p:attrNameLst>
                                          <p:attrName>style.visibility</p:attrName>
                                        </p:attrNameLst>
                                      </p:cBhvr>
                                      <p:to>
                                        <p:strVal val="visible"/>
                                      </p:to>
                                    </p:set>
                                    <p:animEffect transition="in" filter="box(out)">
                                      <p:cBhvr>
                                        <p:cTn id="12" dur="500"/>
                                        <p:tgtEl>
                                          <p:spTgt spid="174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autoUpdateAnimBg="0"/>
      <p:bldP spid="17412"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61087" y="984417"/>
            <a:ext cx="7221826" cy="2872581"/>
          </a:xfrm>
          <a:prstGeom prst="rect">
            <a:avLst/>
          </a:prstGeom>
          <a:noFill/>
          <a:ln w="9525">
            <a:noFill/>
            <a:miter lim="800000"/>
            <a:headEnd/>
            <a:tailEnd/>
          </a:ln>
          <a:effectLst/>
        </p:spPr>
        <p:txBody>
          <a:bodyPr wrap="square">
            <a:prstTxWarp prst="textNoShape">
              <a:avLst/>
            </a:prstTxWarp>
            <a:spAutoFit/>
          </a:bodyPr>
          <a:lstStyle/>
          <a:p>
            <a:pPr algn="ctr"/>
            <a:br>
              <a:rPr lang="it-IT" sz="2800" dirty="0"/>
            </a:br>
            <a:r>
              <a:rPr lang="it-IT" sz="2800" dirty="0"/>
              <a:t>à partir d'un menu vide, </a:t>
            </a:r>
            <a:r>
              <a:rPr lang="en-GB" sz="2800" dirty="0">
                <a:latin typeface="New York" charset="0"/>
              </a:rPr>
              <a:t>les </a:t>
            </a:r>
            <a:r>
              <a:rPr lang="en-GB" sz="2800" dirty="0" err="1">
                <a:latin typeface="New York" charset="0"/>
              </a:rPr>
              <a:t>élèves</a:t>
            </a:r>
            <a:r>
              <a:rPr lang="en-GB" sz="2800" dirty="0">
                <a:latin typeface="New York" charset="0"/>
              </a:rPr>
              <a:t> </a:t>
            </a:r>
            <a:r>
              <a:rPr lang="en-GB" sz="2800" dirty="0" err="1">
                <a:latin typeface="New York" charset="0"/>
              </a:rPr>
              <a:t>participent</a:t>
            </a:r>
            <a:r>
              <a:rPr lang="en-GB" sz="2800" dirty="0">
                <a:latin typeface="New York" charset="0"/>
              </a:rPr>
              <a:t> </a:t>
            </a:r>
            <a:r>
              <a:rPr lang="en-GB" sz="2800" dirty="0" err="1">
                <a:latin typeface="New York" charset="0"/>
              </a:rPr>
              <a:t>à</a:t>
            </a:r>
            <a:r>
              <a:rPr lang="en-GB" sz="2800" dirty="0">
                <a:latin typeface="New York" charset="0"/>
              </a:rPr>
              <a:t> la construction </a:t>
            </a:r>
            <a:r>
              <a:rPr lang="en-GB" sz="2800" dirty="0" err="1">
                <a:latin typeface="New York" charset="0"/>
              </a:rPr>
              <a:t>d’une</a:t>
            </a:r>
            <a:r>
              <a:rPr lang="en-GB" sz="2800" dirty="0">
                <a:latin typeface="New York" charset="0"/>
              </a:rPr>
              <a:t>
</a:t>
            </a:r>
            <a:r>
              <a:rPr lang="en-GB" sz="3200" dirty="0" err="1">
                <a:solidFill>
                  <a:srgbClr val="B40E06"/>
                </a:solidFill>
                <a:effectLst>
                  <a:outerShdw blurRad="38100" dist="38100" dir="2700000" algn="tl">
                    <a:srgbClr val="DDDDDD"/>
                  </a:outerShdw>
                </a:effectLst>
                <a:latin typeface="Comic Sans MS" charset="0"/>
              </a:rPr>
              <a:t>Théorie</a:t>
            </a:r>
            <a:endParaRPr lang="en-GB" sz="3200" dirty="0">
              <a:solidFill>
                <a:srgbClr val="B40E06"/>
              </a:solidFill>
              <a:latin typeface="Comic Sans MS" charset="0"/>
            </a:endParaRPr>
          </a:p>
          <a:p>
            <a:pPr algn="ctr">
              <a:spcBef>
                <a:spcPts val="1000"/>
              </a:spcBef>
            </a:pPr>
            <a:r>
              <a:rPr lang="en-GB" sz="2800" dirty="0">
                <a:latin typeface="New York" charset="0"/>
              </a:rPr>
              <a:t>Deux </a:t>
            </a:r>
            <a:r>
              <a:rPr lang="en-GB" sz="2800" dirty="0" err="1">
                <a:latin typeface="New York" charset="0"/>
              </a:rPr>
              <a:t>systèmes</a:t>
            </a:r>
            <a:r>
              <a:rPr lang="en-GB" sz="2800" dirty="0">
                <a:latin typeface="New York" charset="0"/>
              </a:rPr>
              <a:t> </a:t>
            </a:r>
            <a:r>
              <a:rPr lang="en-GB" sz="2800" dirty="0" err="1">
                <a:latin typeface="New York" charset="0"/>
              </a:rPr>
              <a:t>parallèles</a:t>
            </a:r>
            <a:r>
              <a:rPr lang="en-GB" sz="2800" dirty="0">
                <a:latin typeface="New York" charset="0"/>
              </a:rPr>
              <a:t> </a:t>
            </a:r>
            <a:r>
              <a:rPr lang="en-GB" sz="2800" dirty="0" err="1">
                <a:latin typeface="New York" charset="0"/>
              </a:rPr>
              <a:t>sont</a:t>
            </a:r>
            <a:r>
              <a:rPr lang="en-GB" sz="2800" dirty="0">
                <a:latin typeface="New York" charset="0"/>
              </a:rPr>
              <a:t> </a:t>
            </a:r>
            <a:r>
              <a:rPr lang="en-GB" sz="2800" dirty="0" err="1">
                <a:latin typeface="New York" charset="0"/>
              </a:rPr>
              <a:t>construits</a:t>
            </a:r>
            <a:r>
              <a:rPr lang="en-GB" sz="2800" dirty="0">
                <a:latin typeface="New York" charset="0"/>
              </a:rPr>
              <a:t> et </a:t>
            </a:r>
            <a:r>
              <a:rPr lang="en-GB" sz="2800" dirty="0" err="1">
                <a:latin typeface="New York" charset="0"/>
              </a:rPr>
              <a:t>reliés</a:t>
            </a:r>
            <a:r>
              <a:rPr lang="en-GB" sz="2000" dirty="0">
                <a:latin typeface="New York" charset="0"/>
              </a:rPr>
              <a:t>
</a:t>
            </a:r>
            <a:endParaRPr lang="en-GB" sz="2000" dirty="0">
              <a:latin typeface="Times" charset="0"/>
            </a:endParaRPr>
          </a:p>
        </p:txBody>
      </p:sp>
      <p:grpSp>
        <p:nvGrpSpPr>
          <p:cNvPr id="2" name="Group 3"/>
          <p:cNvGrpSpPr>
            <a:grpSpLocks/>
          </p:cNvGrpSpPr>
          <p:nvPr/>
        </p:nvGrpSpPr>
        <p:grpSpPr bwMode="auto">
          <a:xfrm>
            <a:off x="1003471" y="3947784"/>
            <a:ext cx="2020092" cy="1228990"/>
            <a:chOff x="3897" y="2016"/>
            <a:chExt cx="1527" cy="929"/>
          </a:xfrm>
        </p:grpSpPr>
        <p:graphicFrame>
          <p:nvGraphicFramePr>
            <p:cNvPr id="18436" name="Object 4"/>
            <p:cNvGraphicFramePr>
              <a:graphicFrameLocks noChangeAspect="1"/>
            </p:cNvGraphicFramePr>
            <p:nvPr/>
          </p:nvGraphicFramePr>
          <p:xfrm>
            <a:off x="4608" y="2016"/>
            <a:ext cx="816" cy="628"/>
          </p:xfrm>
          <a:graphic>
            <a:graphicData uri="http://schemas.openxmlformats.org/presentationml/2006/ole">
              <mc:AlternateContent xmlns:mc="http://schemas.openxmlformats.org/markup-compatibility/2006">
                <mc:Choice xmlns:v="urn:schemas-microsoft-com:vml" Requires="v">
                  <p:oleObj name="ClipArt" r:id="rId3" imgW="4165600" imgH="3213100" progId="">
                    <p:embed/>
                  </p:oleObj>
                </mc:Choice>
                <mc:Fallback>
                  <p:oleObj name="ClipArt" r:id="rId3" imgW="4165600" imgH="3213100" progId="">
                    <p:embed/>
                    <p:pic>
                      <p:nvPicPr>
                        <p:cNvPr id="184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2016"/>
                          <a:ext cx="816" cy="628"/>
                        </a:xfrm>
                        <a:prstGeom prst="rect">
                          <a:avLst/>
                        </a:prstGeom>
                        <a:noFill/>
                        <a:extLst>
                          <a:ext uri="{909E8E84-426E-40DD-AFC4-6F175D3DCCD1}">
                            <a14:hiddenFill xmlns:a14="http://schemas.microsoft.com/office/drawing/2010/main">
                              <a:solidFill>
                                <a:srgbClr val="CCFF33"/>
                              </a:solidFill>
                            </a14:hiddenFill>
                          </a:ext>
                        </a:extLst>
                      </p:spPr>
                    </p:pic>
                  </p:oleObj>
                </mc:Fallback>
              </mc:AlternateContent>
            </a:graphicData>
          </a:graphic>
        </p:graphicFrame>
        <p:sp>
          <p:nvSpPr>
            <p:cNvPr id="18437" name="Text Box 5"/>
            <p:cNvSpPr txBox="1">
              <a:spLocks noChangeArrowheads="1"/>
            </p:cNvSpPr>
            <p:nvPr/>
          </p:nvSpPr>
          <p:spPr bwMode="auto">
            <a:xfrm>
              <a:off x="3897" y="2352"/>
              <a:ext cx="715" cy="593"/>
            </a:xfrm>
            <a:prstGeom prst="rect">
              <a:avLst/>
            </a:prstGeom>
            <a:solidFill>
              <a:schemeClr val="accent2">
                <a:lumMod val="40000"/>
                <a:lumOff val="60000"/>
              </a:schemeClr>
            </a:solidFill>
            <a:ln w="9525">
              <a:solidFill>
                <a:srgbClr val="008000"/>
              </a:solidFill>
              <a:miter lim="800000"/>
              <a:headEnd/>
              <a:tailEnd/>
            </a:ln>
            <a:effectLst/>
          </p:spPr>
          <p:txBody>
            <a:bodyPr wrap="none">
              <a:prstTxWarp prst="textNoShape">
                <a:avLst/>
              </a:prstTxWarp>
              <a:spAutoFit/>
            </a:bodyPr>
            <a:lstStyle/>
            <a:p>
              <a:pPr algn="ctr"/>
              <a:r>
                <a:rPr lang="en-GB" sz="1500" dirty="0">
                  <a:latin typeface="Times" charset="0"/>
                </a:rPr>
                <a:t>Primitive 
&amp; 
Macro</a:t>
              </a:r>
            </a:p>
          </p:txBody>
        </p:sp>
      </p:grpSp>
      <p:grpSp>
        <p:nvGrpSpPr>
          <p:cNvPr id="3" name="Group 6"/>
          <p:cNvGrpSpPr>
            <a:grpSpLocks/>
          </p:cNvGrpSpPr>
          <p:nvPr/>
        </p:nvGrpSpPr>
        <p:grpSpPr bwMode="auto">
          <a:xfrm>
            <a:off x="5397500" y="3664018"/>
            <a:ext cx="2222500" cy="1456532"/>
            <a:chOff x="672" y="2304"/>
            <a:chExt cx="1680" cy="1101"/>
          </a:xfrm>
        </p:grpSpPr>
        <p:pic>
          <p:nvPicPr>
            <p:cNvPr id="18439" name="Picture 7"/>
            <p:cNvPicPr>
              <a:picLocks noChangeAspect="1" noChangeArrowheads="1"/>
            </p:cNvPicPr>
            <p:nvPr/>
          </p:nvPicPr>
          <p:blipFill>
            <a:blip r:embed="rId5"/>
            <a:srcRect/>
            <a:stretch>
              <a:fillRect/>
            </a:stretch>
          </p:blipFill>
          <p:spPr bwMode="auto">
            <a:xfrm>
              <a:off x="1584" y="2736"/>
              <a:ext cx="768" cy="669"/>
            </a:xfrm>
            <a:prstGeom prst="rect">
              <a:avLst/>
            </a:prstGeom>
            <a:noFill/>
          </p:spPr>
        </p:pic>
        <p:sp>
          <p:nvSpPr>
            <p:cNvPr id="18440" name="Text Box 8"/>
            <p:cNvSpPr txBox="1">
              <a:spLocks noChangeArrowheads="1"/>
            </p:cNvSpPr>
            <p:nvPr/>
          </p:nvSpPr>
          <p:spPr bwMode="auto">
            <a:xfrm>
              <a:off x="672" y="2304"/>
              <a:ext cx="1107" cy="593"/>
            </a:xfrm>
            <a:prstGeom prst="rect">
              <a:avLst/>
            </a:prstGeom>
            <a:solidFill>
              <a:srgbClr val="A5CCC7"/>
            </a:solidFill>
            <a:ln w="9525">
              <a:solidFill>
                <a:srgbClr val="008000"/>
              </a:solidFill>
              <a:miter lim="800000"/>
              <a:headEnd/>
              <a:tailEnd/>
            </a:ln>
            <a:effectLst/>
          </p:spPr>
          <p:txBody>
            <a:bodyPr>
              <a:prstTxWarp prst="textNoShape">
                <a:avLst/>
              </a:prstTxWarp>
              <a:spAutoFit/>
            </a:bodyPr>
            <a:lstStyle/>
            <a:p>
              <a:pPr algn="ctr"/>
              <a:r>
                <a:rPr lang="en-GB" sz="1500" dirty="0" err="1">
                  <a:latin typeface="Times" charset="0"/>
                </a:rPr>
                <a:t>Axiomes</a:t>
              </a:r>
              <a:r>
                <a:rPr lang="en-GB" sz="1500" dirty="0">
                  <a:latin typeface="Times" charset="0"/>
                </a:rPr>
                <a:t> 
&amp; 
</a:t>
              </a:r>
              <a:r>
                <a:rPr lang="en-GB" sz="1500" dirty="0" err="1">
                  <a:latin typeface="Times" charset="0"/>
                </a:rPr>
                <a:t>Théoremes</a:t>
              </a:r>
              <a:endParaRPr lang="en-GB" sz="1500" dirty="0">
                <a:latin typeface="Times" charset="0"/>
              </a:endParaRPr>
            </a:p>
          </p:txBody>
        </p:sp>
      </p:grpSp>
      <p:sp>
        <p:nvSpPr>
          <p:cNvPr id="18441" name="Rectangle 9"/>
          <p:cNvSpPr>
            <a:spLocks noGrp="1" noChangeArrowheads="1"/>
          </p:cNvSpPr>
          <p:nvPr>
            <p:ph type="title"/>
          </p:nvPr>
        </p:nvSpPr>
        <p:spPr/>
        <p:txBody>
          <a:bodyPr>
            <a:normAutofit fontScale="90000"/>
          </a:bodyPr>
          <a:lstStyle/>
          <a:p>
            <a:r>
              <a:rPr lang="it-IT" dirty="0"/>
              <a:t>La </a:t>
            </a:r>
            <a:r>
              <a:rPr lang="it-IT" dirty="0" err="1"/>
              <a:t>mediation</a:t>
            </a:r>
            <a:r>
              <a:rPr lang="it-IT" dirty="0"/>
              <a:t> d’un EGD pour le </a:t>
            </a:r>
            <a:r>
              <a:rPr lang="it-IT" dirty="0" err="1"/>
              <a:t>signifié</a:t>
            </a:r>
            <a:r>
              <a:rPr lang="it-IT" dirty="0"/>
              <a:t> de </a:t>
            </a:r>
            <a:r>
              <a:rPr lang="it-IT" dirty="0" err="1"/>
              <a:t>théorie</a:t>
            </a:r>
            <a:endParaRPr lang="it-IT" dirty="0"/>
          </a:p>
        </p:txBody>
      </p:sp>
      <p:sp>
        <p:nvSpPr>
          <p:cNvPr id="14" name="Segnaposto numero diapositiva 13"/>
          <p:cNvSpPr>
            <a:spLocks noGrp="1"/>
          </p:cNvSpPr>
          <p:nvPr>
            <p:ph type="sldNum" sz="quarter" idx="12"/>
          </p:nvPr>
        </p:nvSpPr>
        <p:spPr/>
        <p:txBody>
          <a:bodyPr/>
          <a:lstStyle/>
          <a:p>
            <a:fld id="{0BA3C251-8D38-CE4D-821F-2855A5C13223}" type="slidenum">
              <a:rPr lang="it-IT" smtClean="0"/>
              <a:pPr/>
              <a:t>38</a:t>
            </a:fld>
            <a:endParaRPr lang="it-IT"/>
          </a:p>
        </p:txBody>
      </p:sp>
    </p:spTree>
    <p:extLst>
      <p:ext uri="{BB962C8B-B14F-4D97-AF65-F5344CB8AC3E}">
        <p14:creationId xmlns:p14="http://schemas.microsoft.com/office/powerpoint/2010/main" val="3557050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ou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ou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026"/>
          <p:cNvSpPr>
            <a:spLocks noGrp="1" noChangeArrowheads="1"/>
          </p:cNvSpPr>
          <p:nvPr>
            <p:ph type="title"/>
          </p:nvPr>
        </p:nvSpPr>
        <p:spPr>
          <a:xfrm>
            <a:off x="1276614" y="156632"/>
            <a:ext cx="6477000" cy="698500"/>
          </a:xfrm>
        </p:spPr>
        <p:txBody>
          <a:bodyPr>
            <a:normAutofit fontScale="90000"/>
          </a:bodyPr>
          <a:lstStyle/>
          <a:p>
            <a:pPr algn="l"/>
            <a:r>
              <a:rPr lang="it-IT" sz="3100" dirty="0"/>
              <a:t>Cabri	</a:t>
            </a:r>
            <a:r>
              <a:rPr lang="it-IT" sz="2667" dirty="0"/>
              <a:t>									</a:t>
            </a:r>
            <a:r>
              <a:rPr lang="it-IT" sz="2667" dirty="0" err="1"/>
              <a:t>Géométrie</a:t>
            </a:r>
            <a:r>
              <a:rPr lang="it-IT" sz="2667" dirty="0"/>
              <a:t> 						</a:t>
            </a:r>
            <a:endParaRPr lang="it-IT" dirty="0">
              <a:solidFill>
                <a:srgbClr val="FFCC00"/>
              </a:solidFill>
            </a:endParaRPr>
          </a:p>
        </p:txBody>
      </p:sp>
      <p:sp>
        <p:nvSpPr>
          <p:cNvPr id="168963" name="Rectangle 1027"/>
          <p:cNvSpPr>
            <a:spLocks noGrp="1" noChangeArrowheads="1"/>
          </p:cNvSpPr>
          <p:nvPr>
            <p:ph type="body" idx="1"/>
          </p:nvPr>
        </p:nvSpPr>
        <p:spPr>
          <a:xfrm>
            <a:off x="5008336" y="605463"/>
            <a:ext cx="3683000" cy="1333500"/>
          </a:xfrm>
          <a:ln>
            <a:solidFill>
              <a:srgbClr val="008000"/>
            </a:solidFill>
          </a:ln>
        </p:spPr>
        <p:txBody>
          <a:bodyPr/>
          <a:lstStyle/>
          <a:p>
            <a:pPr>
              <a:buFont typeface="Symbol" charset="2"/>
              <a:buChar char="·"/>
            </a:pPr>
            <a:r>
              <a:rPr lang="it-IT" sz="1667" dirty="0" err="1">
                <a:ea typeface="Times" charset="0"/>
                <a:cs typeface="Times" charset="0"/>
              </a:rPr>
              <a:t>Définition</a:t>
            </a:r>
            <a:r>
              <a:rPr lang="it-IT" sz="1667" dirty="0">
                <a:ea typeface="Times" charset="0"/>
                <a:cs typeface="Times" charset="0"/>
              </a:rPr>
              <a:t> d’</a:t>
            </a:r>
            <a:r>
              <a:rPr lang="it-IT" sz="1667" dirty="0" err="1">
                <a:ea typeface="Times" charset="0"/>
                <a:cs typeface="Times" charset="0"/>
              </a:rPr>
              <a:t>éléments</a:t>
            </a:r>
            <a:r>
              <a:rPr lang="it-IT" sz="1667" dirty="0">
                <a:ea typeface="Times" charset="0"/>
                <a:cs typeface="Times" charset="0"/>
              </a:rPr>
              <a:t> </a:t>
            </a:r>
            <a:r>
              <a:rPr lang="it-IT" sz="1667" dirty="0" err="1">
                <a:ea typeface="Times" charset="0"/>
                <a:cs typeface="Times" charset="0"/>
              </a:rPr>
              <a:t>primitifs</a:t>
            </a:r>
            <a:r>
              <a:rPr lang="it-IT" sz="1667" dirty="0">
                <a:ea typeface="Times" charset="0"/>
                <a:cs typeface="Times" charset="0"/>
              </a:rPr>
              <a:t>
</a:t>
            </a:r>
            <a:r>
              <a:rPr lang="it-IT" sz="1667" dirty="0" err="1">
                <a:ea typeface="Times" charset="0"/>
                <a:cs typeface="Times" charset="0"/>
              </a:rPr>
              <a:t>Critères</a:t>
            </a:r>
            <a:r>
              <a:rPr lang="it-IT" sz="1667" dirty="0">
                <a:ea typeface="Times" charset="0"/>
                <a:cs typeface="Times" charset="0"/>
              </a:rPr>
              <a:t> d’</a:t>
            </a:r>
            <a:r>
              <a:rPr lang="it-IT" sz="1667" dirty="0" err="1">
                <a:ea typeface="Times" charset="0"/>
                <a:cs typeface="Times" charset="0"/>
              </a:rPr>
              <a:t>égalité</a:t>
            </a:r>
            <a:r>
              <a:rPr lang="it-IT" sz="1667" dirty="0">
                <a:ea typeface="Times" charset="0"/>
                <a:cs typeface="Times" charset="0"/>
              </a:rPr>
              <a:t> en </a:t>
            </a:r>
            <a:r>
              <a:rPr lang="it-IT" sz="1667" dirty="0" err="1">
                <a:ea typeface="Times" charset="0"/>
                <a:cs typeface="Times" charset="0"/>
              </a:rPr>
              <a:t>termes</a:t>
            </a:r>
            <a:r>
              <a:rPr lang="it-IT" sz="1667" dirty="0">
                <a:ea typeface="Times" charset="0"/>
                <a:cs typeface="Times" charset="0"/>
              </a:rPr>
              <a:t> de </a:t>
            </a:r>
            <a:r>
              <a:rPr lang="it-IT" sz="1667" dirty="0" err="1">
                <a:ea typeface="Times" charset="0"/>
                <a:cs typeface="Times" charset="0"/>
              </a:rPr>
              <a:t>constructions</a:t>
            </a:r>
            <a:r>
              <a:rPr lang="it-IT" sz="1667" dirty="0">
                <a:ea typeface="Times" charset="0"/>
                <a:cs typeface="Times" charset="0"/>
              </a:rPr>
              <a:t> et </a:t>
            </a:r>
            <a:r>
              <a:rPr lang="it-IT" sz="1667" dirty="0" err="1">
                <a:ea typeface="Times" charset="0"/>
                <a:cs typeface="Times" charset="0"/>
              </a:rPr>
              <a:t>dans</a:t>
            </a:r>
            <a:r>
              <a:rPr lang="it-IT" sz="1667" dirty="0">
                <a:ea typeface="Times" charset="0"/>
                <a:cs typeface="Times" charset="0"/>
              </a:rPr>
              <a:t> la </a:t>
            </a:r>
            <a:r>
              <a:rPr lang="it-IT" sz="1667" dirty="0" err="1">
                <a:ea typeface="Times" charset="0"/>
                <a:cs typeface="Times" charset="0"/>
              </a:rPr>
              <a:t>formulation</a:t>
            </a:r>
            <a:r>
              <a:rPr lang="it-IT" sz="1667" dirty="0">
                <a:ea typeface="Times" charset="0"/>
                <a:cs typeface="Times" charset="0"/>
              </a:rPr>
              <a:t> </a:t>
            </a:r>
            <a:r>
              <a:rPr lang="it-IT" sz="1667" dirty="0" err="1">
                <a:ea typeface="Times" charset="0"/>
                <a:cs typeface="Times" charset="0"/>
              </a:rPr>
              <a:t>classique</a:t>
            </a:r>
            <a:endParaRPr lang="it-IT" sz="1667" dirty="0">
              <a:ea typeface="Times" charset="0"/>
              <a:cs typeface="Times" charset="0"/>
            </a:endParaRPr>
          </a:p>
        </p:txBody>
      </p:sp>
      <p:sp>
        <p:nvSpPr>
          <p:cNvPr id="168964" name="Text Box 1028"/>
          <p:cNvSpPr txBox="1">
            <a:spLocks noChangeArrowheads="1"/>
          </p:cNvSpPr>
          <p:nvPr/>
        </p:nvSpPr>
        <p:spPr bwMode="auto">
          <a:xfrm>
            <a:off x="1047750" y="644867"/>
            <a:ext cx="3429000" cy="1431161"/>
          </a:xfrm>
          <a:prstGeom prst="rect">
            <a:avLst/>
          </a:prstGeom>
          <a:noFill/>
          <a:ln w="57150" cmpd="thinThick">
            <a:solidFill>
              <a:srgbClr val="008000"/>
            </a:solidFill>
            <a:miter lim="800000"/>
            <a:headEnd/>
            <a:tailEnd/>
          </a:ln>
          <a:effectLst/>
        </p:spPr>
        <p:txBody>
          <a:bodyPr>
            <a:prstTxWarp prst="textNoShape">
              <a:avLst/>
            </a:prstTxWarp>
            <a:spAutoFit/>
          </a:bodyPr>
          <a:lstStyle/>
          <a:p>
            <a:pPr>
              <a:buFont typeface="Symbol" charset="2"/>
              <a:buChar char="·"/>
            </a:pPr>
            <a:r>
              <a:rPr lang="it-IT" sz="1500" dirty="0">
                <a:latin typeface="Times" charset="0"/>
                <a:ea typeface="Times" charset="0"/>
                <a:cs typeface="Times" charset="0"/>
              </a:rPr>
              <a:t> </a:t>
            </a:r>
            <a:r>
              <a:rPr lang="it-IT" dirty="0" err="1">
                <a:latin typeface="Times" charset="0"/>
                <a:ea typeface="Times" charset="0"/>
                <a:cs typeface="Times" charset="0"/>
              </a:rPr>
              <a:t>Cercle</a:t>
            </a:r>
            <a:r>
              <a:rPr lang="it-IT" dirty="0">
                <a:latin typeface="Times" charset="0"/>
                <a:ea typeface="Times" charset="0"/>
                <a:cs typeface="Times" charset="0"/>
              </a:rPr>
              <a:t> </a:t>
            </a:r>
            <a:r>
              <a:rPr lang="it-IT" dirty="0" err="1">
                <a:latin typeface="Times" charset="0"/>
                <a:ea typeface="Times" charset="0"/>
                <a:cs typeface="Times" charset="0"/>
              </a:rPr>
              <a:t>droite</a:t>
            </a:r>
            <a:r>
              <a:rPr lang="it-IT" dirty="0">
                <a:latin typeface="Times" charset="0"/>
                <a:ea typeface="Times" charset="0"/>
                <a:cs typeface="Times" charset="0"/>
              </a:rPr>
              <a:t>, </a:t>
            </a:r>
            <a:r>
              <a:rPr lang="it-IT" dirty="0" err="1">
                <a:latin typeface="Times" charset="0"/>
                <a:ea typeface="Times" charset="0"/>
                <a:cs typeface="Times" charset="0"/>
              </a:rPr>
              <a:t>segment</a:t>
            </a:r>
            <a:r>
              <a:rPr lang="it-IT" dirty="0">
                <a:latin typeface="Times" charset="0"/>
                <a:ea typeface="Times" charset="0"/>
                <a:cs typeface="Times" charset="0"/>
              </a:rPr>
              <a:t>.</a:t>
            </a:r>
          </a:p>
          <a:p>
            <a:pPr>
              <a:buFont typeface="Symbol" charset="2"/>
              <a:buChar char="·"/>
            </a:pPr>
            <a:r>
              <a:rPr lang="it-IT" dirty="0">
                <a:latin typeface="Times" charset="0"/>
                <a:ea typeface="Times" charset="0"/>
                <a:cs typeface="Times" charset="0"/>
              </a:rPr>
              <a:t> </a:t>
            </a:r>
            <a:r>
              <a:rPr lang="it-IT" dirty="0" err="1">
                <a:latin typeface="Times" charset="0"/>
                <a:ea typeface="Times" charset="0"/>
                <a:cs typeface="Times" charset="0"/>
              </a:rPr>
              <a:t>Intersection</a:t>
            </a:r>
            <a:r>
              <a:rPr lang="it-IT" dirty="0">
                <a:latin typeface="Times" charset="0"/>
                <a:ea typeface="Times" charset="0"/>
                <a:cs typeface="Times" charset="0"/>
              </a:rPr>
              <a:t> de </a:t>
            </a:r>
            <a:r>
              <a:rPr lang="it-IT" dirty="0" err="1">
                <a:latin typeface="Times" charset="0"/>
                <a:ea typeface="Times" charset="0"/>
                <a:cs typeface="Times" charset="0"/>
              </a:rPr>
              <a:t>deux</a:t>
            </a:r>
            <a:r>
              <a:rPr lang="it-IT" dirty="0">
                <a:latin typeface="Times" charset="0"/>
                <a:ea typeface="Times" charset="0"/>
                <a:cs typeface="Times" charset="0"/>
              </a:rPr>
              <a:t> </a:t>
            </a:r>
            <a:r>
              <a:rPr lang="it-IT" dirty="0" err="1">
                <a:latin typeface="Times" charset="0"/>
                <a:ea typeface="Times" charset="0"/>
                <a:cs typeface="Times" charset="0"/>
              </a:rPr>
              <a:t>objets</a:t>
            </a:r>
            <a:r>
              <a:rPr lang="it-IT" dirty="0">
                <a:latin typeface="Times" charset="0"/>
                <a:ea typeface="Times" charset="0"/>
                <a:cs typeface="Times" charset="0"/>
              </a:rPr>
              <a:t> (</a:t>
            </a:r>
            <a:r>
              <a:rPr lang="it-IT" dirty="0" err="1">
                <a:latin typeface="Times" charset="0"/>
                <a:ea typeface="Times" charset="0"/>
                <a:cs typeface="Times" charset="0"/>
              </a:rPr>
              <a:t>création</a:t>
            </a:r>
            <a:r>
              <a:rPr lang="it-IT" dirty="0">
                <a:latin typeface="Times" charset="0"/>
                <a:ea typeface="Times" charset="0"/>
                <a:cs typeface="Times" charset="0"/>
              </a:rPr>
              <a:t>) 
(Construction) </a:t>
            </a:r>
            <a:r>
              <a:rPr lang="it-IT" dirty="0" err="1">
                <a:latin typeface="Times" charset="0"/>
                <a:ea typeface="Times" charset="0"/>
                <a:cs typeface="Times" charset="0"/>
              </a:rPr>
              <a:t>compas</a:t>
            </a:r>
            <a:r>
              <a:rPr lang="it-IT" dirty="0">
                <a:latin typeface="Times" charset="0"/>
                <a:ea typeface="Times" charset="0"/>
                <a:cs typeface="Times" charset="0"/>
              </a:rPr>
              <a:t> </a:t>
            </a:r>
            <a:r>
              <a:rPr lang="it-IT" sz="1500" dirty="0">
                <a:latin typeface="Times" charset="0"/>
                <a:ea typeface="Times" charset="0"/>
                <a:cs typeface="Times" charset="0"/>
              </a:rPr>
              <a:t>
</a:t>
            </a:r>
            <a:endParaRPr lang="it-IT" sz="1500" dirty="0">
              <a:solidFill>
                <a:srgbClr val="FFCC00"/>
              </a:solidFill>
              <a:latin typeface="Times" charset="0"/>
              <a:ea typeface="Times" charset="0"/>
              <a:cs typeface="Times" charset="0"/>
            </a:endParaRPr>
          </a:p>
        </p:txBody>
      </p:sp>
      <p:sp>
        <p:nvSpPr>
          <p:cNvPr id="168965" name="Text Box 1029"/>
          <p:cNvSpPr txBox="1">
            <a:spLocks noChangeArrowheads="1"/>
          </p:cNvSpPr>
          <p:nvPr/>
        </p:nvSpPr>
        <p:spPr bwMode="auto">
          <a:xfrm>
            <a:off x="5040086" y="2353999"/>
            <a:ext cx="3619500" cy="323165"/>
          </a:xfrm>
          <a:prstGeom prst="rect">
            <a:avLst/>
          </a:prstGeom>
          <a:noFill/>
          <a:ln w="9525">
            <a:solidFill>
              <a:srgbClr val="008000"/>
            </a:solidFill>
            <a:miter lim="800000"/>
            <a:headEnd/>
            <a:tailEnd/>
          </a:ln>
          <a:effectLst/>
        </p:spPr>
        <p:txBody>
          <a:bodyPr>
            <a:prstTxWarp prst="textNoShape">
              <a:avLst/>
            </a:prstTxWarp>
            <a:spAutoFit/>
          </a:bodyPr>
          <a:lstStyle/>
          <a:p>
            <a:pPr>
              <a:buFont typeface="Symbol" charset="2"/>
              <a:buChar char="·"/>
            </a:pPr>
            <a:r>
              <a:rPr lang="it-IT" sz="1500" dirty="0">
                <a:latin typeface="Times" charset="0"/>
                <a:ea typeface="Times" charset="0"/>
                <a:cs typeface="Times" charset="0"/>
              </a:rPr>
              <a:t> </a:t>
            </a:r>
            <a:r>
              <a:rPr lang="it-IT" sz="1500" dirty="0" err="1">
                <a:latin typeface="Times" charset="0"/>
                <a:ea typeface="Times" charset="0"/>
                <a:cs typeface="Times" charset="0"/>
              </a:rPr>
              <a:t>Transport</a:t>
            </a:r>
            <a:r>
              <a:rPr lang="it-IT" sz="1500" dirty="0">
                <a:latin typeface="Times" charset="0"/>
                <a:ea typeface="Times" charset="0"/>
                <a:cs typeface="Times" charset="0"/>
              </a:rPr>
              <a:t> d’un angle (</a:t>
            </a:r>
            <a:r>
              <a:rPr lang="it-IT" sz="1500" dirty="0" err="1">
                <a:latin typeface="Times" charset="0"/>
                <a:ea typeface="Times" charset="0"/>
                <a:cs typeface="Times" charset="0"/>
              </a:rPr>
              <a:t>théorème</a:t>
            </a:r>
            <a:r>
              <a:rPr lang="it-IT" sz="1500" dirty="0">
                <a:latin typeface="Times" charset="0"/>
                <a:ea typeface="Times" charset="0"/>
                <a:cs typeface="Times" charset="0"/>
              </a:rPr>
              <a:t>)</a:t>
            </a:r>
          </a:p>
        </p:txBody>
      </p:sp>
      <p:sp>
        <p:nvSpPr>
          <p:cNvPr id="168966" name="Text Box 1030"/>
          <p:cNvSpPr txBox="1">
            <a:spLocks noChangeArrowheads="1"/>
          </p:cNvSpPr>
          <p:nvPr/>
        </p:nvSpPr>
        <p:spPr bwMode="auto">
          <a:xfrm>
            <a:off x="4976586" y="3094245"/>
            <a:ext cx="3683000" cy="553998"/>
          </a:xfrm>
          <a:prstGeom prst="rect">
            <a:avLst/>
          </a:prstGeom>
          <a:noFill/>
          <a:ln w="9525">
            <a:solidFill>
              <a:srgbClr val="008000"/>
            </a:solidFill>
            <a:miter lim="800000"/>
            <a:headEnd/>
            <a:tailEnd/>
          </a:ln>
          <a:effectLst/>
        </p:spPr>
        <p:txBody>
          <a:bodyPr>
            <a:prstTxWarp prst="textNoShape">
              <a:avLst/>
            </a:prstTxWarp>
            <a:spAutoFit/>
          </a:bodyPr>
          <a:lstStyle/>
          <a:p>
            <a:pPr>
              <a:buFontTx/>
              <a:buChar char="•"/>
            </a:pPr>
            <a:r>
              <a:rPr lang="it-IT" sz="1500" dirty="0">
                <a:latin typeface="Times" charset="0"/>
                <a:ea typeface="Times" charset="0"/>
                <a:cs typeface="Times" charset="0"/>
              </a:rPr>
              <a:t> Definition  </a:t>
            </a:r>
          </a:p>
          <a:p>
            <a:pPr>
              <a:buFontTx/>
              <a:buChar char="•"/>
            </a:pPr>
            <a:r>
              <a:rPr lang="it-IT" sz="1500" dirty="0">
                <a:latin typeface="Times" charset="0"/>
                <a:ea typeface="Times" charset="0"/>
                <a:cs typeface="Times" charset="0"/>
              </a:rPr>
              <a:t> Construction  de la </a:t>
            </a:r>
            <a:r>
              <a:rPr lang="it-IT" sz="1500" dirty="0" err="1">
                <a:latin typeface="Times" charset="0"/>
                <a:ea typeface="Times" charset="0"/>
                <a:cs typeface="Times" charset="0"/>
              </a:rPr>
              <a:t>bissetrice</a:t>
            </a:r>
            <a:r>
              <a:rPr lang="it-IT" sz="1500" dirty="0">
                <a:latin typeface="Times" charset="0"/>
                <a:ea typeface="Times" charset="0"/>
                <a:cs typeface="Times" charset="0"/>
              </a:rPr>
              <a:t> (</a:t>
            </a:r>
            <a:r>
              <a:rPr lang="it-IT" sz="1500" dirty="0" err="1">
                <a:latin typeface="Times" charset="0"/>
                <a:ea typeface="Times" charset="0"/>
                <a:cs typeface="Times" charset="0"/>
              </a:rPr>
              <a:t>Théorème</a:t>
            </a:r>
            <a:r>
              <a:rPr lang="it-IT" sz="1500" dirty="0">
                <a:latin typeface="Times" charset="0"/>
                <a:ea typeface="Times" charset="0"/>
                <a:cs typeface="Times" charset="0"/>
              </a:rPr>
              <a:t>)</a:t>
            </a:r>
          </a:p>
        </p:txBody>
      </p:sp>
      <p:sp>
        <p:nvSpPr>
          <p:cNvPr id="168967" name="Text Box 1031"/>
          <p:cNvSpPr txBox="1">
            <a:spLocks noChangeArrowheads="1"/>
          </p:cNvSpPr>
          <p:nvPr/>
        </p:nvSpPr>
        <p:spPr bwMode="auto">
          <a:xfrm>
            <a:off x="1111250" y="2353999"/>
            <a:ext cx="3365500" cy="323165"/>
          </a:xfrm>
          <a:prstGeom prst="rect">
            <a:avLst/>
          </a:prstGeom>
          <a:noFill/>
          <a:ln w="57150" cmpd="thinThick">
            <a:solidFill>
              <a:srgbClr val="008000"/>
            </a:solidFill>
            <a:miter lim="800000"/>
            <a:headEnd/>
            <a:tailEnd/>
          </a:ln>
          <a:effectLst/>
        </p:spPr>
        <p:txBody>
          <a:bodyPr>
            <a:prstTxWarp prst="textNoShape">
              <a:avLst/>
            </a:prstTxWarp>
            <a:spAutoFit/>
          </a:bodyPr>
          <a:lstStyle/>
          <a:p>
            <a:pPr>
              <a:buFont typeface="Symbol" charset="2"/>
              <a:buChar char="·"/>
            </a:pPr>
            <a:r>
              <a:rPr lang="it-IT" sz="1500" dirty="0">
                <a:latin typeface="Times" charset="0"/>
                <a:ea typeface="Times" charset="0"/>
                <a:cs typeface="Times" charset="0"/>
              </a:rPr>
              <a:t>  Report d’un angle</a:t>
            </a:r>
          </a:p>
        </p:txBody>
      </p:sp>
      <p:sp>
        <p:nvSpPr>
          <p:cNvPr id="168968" name="Text Box 1032"/>
          <p:cNvSpPr txBox="1">
            <a:spLocks noChangeArrowheads="1"/>
          </p:cNvSpPr>
          <p:nvPr/>
        </p:nvSpPr>
        <p:spPr bwMode="auto">
          <a:xfrm>
            <a:off x="1174750" y="3145365"/>
            <a:ext cx="3302000" cy="409728"/>
          </a:xfrm>
          <a:prstGeom prst="rect">
            <a:avLst/>
          </a:prstGeom>
          <a:noFill/>
          <a:ln w="57150" cmpd="thinThick">
            <a:solidFill>
              <a:srgbClr val="008000"/>
            </a:solidFill>
            <a:miter lim="800000"/>
            <a:headEnd/>
            <a:tailEnd/>
          </a:ln>
          <a:effectLst/>
        </p:spPr>
        <p:txBody>
          <a:bodyPr>
            <a:prstTxWarp prst="textNoShape">
              <a:avLst/>
            </a:prstTxWarp>
            <a:spAutoFit/>
          </a:bodyPr>
          <a:lstStyle/>
          <a:p>
            <a:pPr>
              <a:lnSpc>
                <a:spcPct val="150000"/>
              </a:lnSpc>
              <a:buFont typeface="Symbol" charset="2"/>
              <a:buChar char="·"/>
            </a:pPr>
            <a:r>
              <a:rPr lang="it-IT" sz="1500" dirty="0">
                <a:latin typeface="Times" charset="0"/>
                <a:ea typeface="Times" charset="0"/>
                <a:cs typeface="Times" charset="0"/>
              </a:rPr>
              <a:t> (Construction) </a:t>
            </a:r>
            <a:r>
              <a:rPr lang="it-IT" sz="1500" dirty="0" err="1">
                <a:latin typeface="Times" charset="0"/>
                <a:ea typeface="Times" charset="0"/>
                <a:cs typeface="Times" charset="0"/>
              </a:rPr>
              <a:t>Bissectrice</a:t>
            </a:r>
            <a:endParaRPr lang="it-IT" sz="1500" dirty="0">
              <a:latin typeface="Times" charset="0"/>
              <a:ea typeface="Times" charset="0"/>
              <a:cs typeface="Times" charset="0"/>
            </a:endParaRPr>
          </a:p>
        </p:txBody>
      </p:sp>
      <p:sp>
        <p:nvSpPr>
          <p:cNvPr id="168969" name="Text Box 1033" descr="10%"/>
          <p:cNvSpPr txBox="1">
            <a:spLocks noChangeArrowheads="1"/>
          </p:cNvSpPr>
          <p:nvPr/>
        </p:nvSpPr>
        <p:spPr bwMode="auto">
          <a:xfrm>
            <a:off x="1136385" y="4359730"/>
            <a:ext cx="3378729" cy="323165"/>
          </a:xfrm>
          <a:prstGeom prst="rect">
            <a:avLst/>
          </a:prstGeom>
          <a:noFill/>
          <a:ln w="57150" cmpd="thinThick">
            <a:solidFill>
              <a:srgbClr val="008000"/>
            </a:solidFill>
            <a:miter lim="800000"/>
            <a:headEnd/>
            <a:tailEnd/>
          </a:ln>
          <a:effectLst/>
        </p:spPr>
        <p:txBody>
          <a:bodyPr>
            <a:prstTxWarp prst="textNoShape">
              <a:avLst/>
            </a:prstTxWarp>
            <a:spAutoFit/>
          </a:bodyPr>
          <a:lstStyle/>
          <a:p>
            <a:pPr>
              <a:buFontTx/>
              <a:buChar char="•"/>
            </a:pPr>
            <a:r>
              <a:rPr lang="it-IT" sz="1500" dirty="0">
                <a:latin typeface="Times" charset="0"/>
                <a:ea typeface="Times" charset="0"/>
                <a:cs typeface="Times" charset="0"/>
              </a:rPr>
              <a:t>(Construction) </a:t>
            </a:r>
            <a:r>
              <a:rPr lang="it-IT" sz="1500" dirty="0" err="1">
                <a:latin typeface="Times" charset="0"/>
                <a:ea typeface="Times" charset="0"/>
                <a:cs typeface="Times" charset="0"/>
              </a:rPr>
              <a:t>Perpendiculaire</a:t>
            </a:r>
            <a:r>
              <a:rPr lang="it-IT" sz="1500" dirty="0">
                <a:latin typeface="Times" charset="0"/>
                <a:ea typeface="Times" charset="0"/>
                <a:cs typeface="Times" charset="0"/>
              </a:rPr>
              <a:t> 	</a:t>
            </a:r>
          </a:p>
        </p:txBody>
      </p:sp>
      <p:sp>
        <p:nvSpPr>
          <p:cNvPr id="168970" name="Text Box 1034"/>
          <p:cNvSpPr txBox="1">
            <a:spLocks noChangeArrowheads="1"/>
          </p:cNvSpPr>
          <p:nvPr/>
        </p:nvSpPr>
        <p:spPr bwMode="auto">
          <a:xfrm>
            <a:off x="4976586" y="3834491"/>
            <a:ext cx="3683000" cy="1323632"/>
          </a:xfrm>
          <a:prstGeom prst="rect">
            <a:avLst/>
          </a:prstGeom>
          <a:noFill/>
          <a:ln w="9525">
            <a:solidFill>
              <a:srgbClr val="008000"/>
            </a:solidFill>
            <a:miter lim="800000"/>
            <a:headEnd/>
            <a:tailEnd/>
          </a:ln>
          <a:effectLst/>
        </p:spPr>
        <p:txBody>
          <a:bodyPr>
            <a:prstTxWarp prst="textNoShape">
              <a:avLst/>
            </a:prstTxWarp>
            <a:spAutoFit/>
          </a:bodyPr>
          <a:lstStyle/>
          <a:p>
            <a:pPr marL="12700" indent="-12700">
              <a:buFont typeface="Symbol" charset="2"/>
              <a:buChar char="·"/>
            </a:pPr>
            <a:r>
              <a:rPr lang="it-IT" sz="1500" dirty="0">
                <a:latin typeface="Times" charset="0"/>
                <a:ea typeface="Times" charset="0"/>
                <a:cs typeface="Times" charset="0"/>
              </a:rPr>
              <a:t> </a:t>
            </a:r>
            <a:r>
              <a:rPr lang="it-IT" sz="1500" dirty="0" err="1">
                <a:latin typeface="Times" charset="0"/>
                <a:ea typeface="Times" charset="0"/>
                <a:cs typeface="Times" charset="0"/>
              </a:rPr>
              <a:t>Définition</a:t>
            </a:r>
            <a:r>
              <a:rPr lang="it-IT" sz="1500" dirty="0">
                <a:latin typeface="Times" charset="0"/>
                <a:ea typeface="Times" charset="0"/>
                <a:cs typeface="Times" charset="0"/>
              </a:rPr>
              <a:t>. </a:t>
            </a:r>
            <a:r>
              <a:rPr lang="it-IT" sz="1500" dirty="0" err="1">
                <a:latin typeface="Times" charset="0"/>
                <a:ea typeface="Times" charset="0"/>
                <a:cs typeface="Times" charset="0"/>
              </a:rPr>
              <a:t>Perpendiculaire</a:t>
            </a:r>
            <a:r>
              <a:rPr lang="it-IT" sz="1500" dirty="0">
                <a:latin typeface="Times" charset="0"/>
                <a:ea typeface="Times" charset="0"/>
                <a:cs typeface="Times" charset="0"/>
              </a:rPr>
              <a:t> </a:t>
            </a:r>
            <a:r>
              <a:rPr lang="it-IT" sz="1500" dirty="0" err="1">
                <a:latin typeface="Times" charset="0"/>
                <a:ea typeface="Times" charset="0"/>
                <a:cs typeface="Times" charset="0"/>
              </a:rPr>
              <a:t>comme</a:t>
            </a:r>
            <a:r>
              <a:rPr lang="it-IT" sz="1500" dirty="0">
                <a:latin typeface="Times" charset="0"/>
                <a:ea typeface="Times" charset="0"/>
                <a:cs typeface="Times" charset="0"/>
              </a:rPr>
              <a:t> </a:t>
            </a:r>
            <a:r>
              <a:rPr lang="it-IT" sz="1500" dirty="0" err="1">
                <a:latin typeface="Times" charset="0"/>
                <a:ea typeface="Times" charset="0"/>
                <a:cs typeface="Times" charset="0"/>
              </a:rPr>
              <a:t>bissectrice</a:t>
            </a:r>
            <a:r>
              <a:rPr lang="it-IT" sz="1500" dirty="0">
                <a:latin typeface="Times" charset="0"/>
                <a:ea typeface="Times" charset="0"/>
                <a:cs typeface="Times" charset="0"/>
              </a:rPr>
              <a:t> d’un angle </a:t>
            </a:r>
            <a:r>
              <a:rPr lang="it-IT" sz="1500" dirty="0" err="1">
                <a:latin typeface="Times" charset="0"/>
                <a:ea typeface="Times" charset="0"/>
                <a:cs typeface="Times" charset="0"/>
              </a:rPr>
              <a:t>plat</a:t>
            </a:r>
            <a:r>
              <a:rPr lang="it-IT" sz="1500" dirty="0">
                <a:latin typeface="Times" charset="0"/>
                <a:ea typeface="Times" charset="0"/>
                <a:cs typeface="Times" charset="0"/>
              </a:rPr>
              <a:t> . </a:t>
            </a:r>
          </a:p>
          <a:p>
            <a:pPr marL="12700" indent="-12700">
              <a:buFont typeface="Symbol" charset="2"/>
              <a:buChar char="·"/>
            </a:pPr>
            <a:r>
              <a:rPr lang="it-IT" sz="1500" dirty="0">
                <a:latin typeface="Times" charset="0"/>
                <a:ea typeface="Times" charset="0"/>
                <a:cs typeface="Times" charset="0"/>
              </a:rPr>
              <a:t>Construction de la </a:t>
            </a:r>
            <a:r>
              <a:rPr lang="it-IT" sz="1500" dirty="0" err="1">
                <a:latin typeface="Times" charset="0"/>
                <a:ea typeface="Times" charset="0"/>
                <a:cs typeface="Times" charset="0"/>
              </a:rPr>
              <a:t>Perpendiculaire</a:t>
            </a:r>
            <a:endParaRPr lang="it-IT" sz="1500" dirty="0">
              <a:latin typeface="Times" charset="0"/>
              <a:ea typeface="Times" charset="0"/>
              <a:cs typeface="Times" charset="0"/>
            </a:endParaRPr>
          </a:p>
          <a:p>
            <a:r>
              <a:rPr lang="it-IT" sz="1667" dirty="0">
                <a:latin typeface="Times" charset="0"/>
                <a:ea typeface="Times" charset="0"/>
                <a:cs typeface="Times" charset="0"/>
              </a:rPr>
              <a:t>		</a:t>
            </a:r>
            <a:r>
              <a:rPr lang="it-IT" sz="1667" dirty="0" err="1">
                <a:latin typeface="Times" charset="0"/>
                <a:ea typeface="Times" charset="0"/>
                <a:cs typeface="Times" charset="0"/>
              </a:rPr>
              <a:t>P</a:t>
            </a:r>
            <a:r>
              <a:rPr lang="it-IT" sz="1667" dirty="0">
                <a:latin typeface="Times" charset="0"/>
                <a:ea typeface="Times" charset="0"/>
                <a:cs typeface="Times" charset="0"/>
              </a:rPr>
              <a:t> </a:t>
            </a:r>
            <a:r>
              <a:rPr lang="it-IT" sz="1667" dirty="0">
                <a:latin typeface="Times" charset="0"/>
                <a:ea typeface="Times" charset="0"/>
                <a:cs typeface="Times" charset="0"/>
                <a:sym typeface="Symbol" charset="2"/>
              </a:rPr>
              <a:t></a:t>
            </a:r>
            <a:r>
              <a:rPr lang="it-IT" sz="1667" dirty="0">
                <a:latin typeface="Times" charset="0"/>
                <a:ea typeface="Times" charset="0"/>
                <a:cs typeface="Times" charset="0"/>
              </a:rPr>
              <a:t> </a:t>
            </a:r>
            <a:r>
              <a:rPr lang="it-IT" sz="1667" dirty="0" err="1">
                <a:latin typeface="Times" charset="0"/>
                <a:ea typeface="Times" charset="0"/>
                <a:cs typeface="Times" charset="0"/>
              </a:rPr>
              <a:t>r</a:t>
            </a:r>
            <a:r>
              <a:rPr lang="it-IT" sz="1667" dirty="0">
                <a:latin typeface="Times" charset="0"/>
                <a:ea typeface="Times" charset="0"/>
                <a:cs typeface="Times" charset="0"/>
              </a:rPr>
              <a:t> 		 </a:t>
            </a:r>
            <a:r>
              <a:rPr lang="it-IT" sz="1500" dirty="0">
                <a:latin typeface="Times" charset="0"/>
                <a:ea typeface="Times" charset="0"/>
                <a:cs typeface="Times" charset="0"/>
              </a:rPr>
              <a:t>(</a:t>
            </a:r>
            <a:r>
              <a:rPr lang="it-IT" sz="1500" dirty="0" err="1">
                <a:latin typeface="Times" charset="0"/>
                <a:ea typeface="Times" charset="0"/>
                <a:cs typeface="Times" charset="0"/>
              </a:rPr>
              <a:t>Théorème</a:t>
            </a:r>
            <a:r>
              <a:rPr lang="it-IT" sz="1500" dirty="0">
                <a:latin typeface="Times" charset="0"/>
                <a:ea typeface="Times" charset="0"/>
                <a:cs typeface="Times" charset="0"/>
              </a:rPr>
              <a:t>)</a:t>
            </a:r>
            <a:endParaRPr lang="it-IT" sz="1667" dirty="0">
              <a:latin typeface="Times" charset="0"/>
              <a:ea typeface="Times" charset="0"/>
              <a:cs typeface="Times" charset="0"/>
            </a:endParaRPr>
          </a:p>
          <a:p>
            <a:pPr lvl="2"/>
            <a:r>
              <a:rPr lang="it-IT" sz="1667" dirty="0" err="1">
                <a:latin typeface="Times" charset="0"/>
                <a:ea typeface="Times" charset="0"/>
                <a:cs typeface="Times" charset="0"/>
              </a:rPr>
              <a:t>P</a:t>
            </a:r>
            <a:r>
              <a:rPr lang="it-IT" sz="1667" dirty="0">
                <a:latin typeface="Times" charset="0"/>
                <a:ea typeface="Times" charset="0"/>
                <a:cs typeface="Times" charset="0"/>
              </a:rPr>
              <a:t> </a:t>
            </a:r>
            <a:r>
              <a:rPr lang="it-IT" sz="1667" dirty="0">
                <a:latin typeface="Times" charset="0"/>
                <a:ea typeface="Times" charset="0"/>
                <a:cs typeface="Times" charset="0"/>
                <a:sym typeface="Symbol" charset="2"/>
              </a:rPr>
              <a:t></a:t>
            </a:r>
            <a:r>
              <a:rPr lang="it-IT" sz="1667" dirty="0">
                <a:latin typeface="Times" charset="0"/>
                <a:ea typeface="Times" charset="0"/>
                <a:cs typeface="Times" charset="0"/>
              </a:rPr>
              <a:t> </a:t>
            </a:r>
            <a:r>
              <a:rPr lang="it-IT" sz="1667" dirty="0" err="1">
                <a:latin typeface="Times" charset="0"/>
                <a:ea typeface="Times" charset="0"/>
                <a:cs typeface="Times" charset="0"/>
              </a:rPr>
              <a:t>r</a:t>
            </a:r>
            <a:endParaRPr lang="it-IT" sz="1667" dirty="0">
              <a:latin typeface="Times" charset="0"/>
              <a:ea typeface="Times" charset="0"/>
              <a:cs typeface="Times" charset="0"/>
            </a:endParaRPr>
          </a:p>
        </p:txBody>
      </p:sp>
    </p:spTree>
    <p:extLst>
      <p:ext uri="{BB962C8B-B14F-4D97-AF65-F5344CB8AC3E}">
        <p14:creationId xmlns:p14="http://schemas.microsoft.com/office/powerpoint/2010/main" val="268760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box(out)">
                                      <p:cBhvr>
                                        <p:cTn id="7" dur="500"/>
                                        <p:tgtEl>
                                          <p:spTgt spid="1689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68964"/>
                                        </p:tgtEl>
                                        <p:attrNameLst>
                                          <p:attrName>style.visibility</p:attrName>
                                        </p:attrNameLst>
                                      </p:cBhvr>
                                      <p:to>
                                        <p:strVal val="visible"/>
                                      </p:to>
                                    </p:set>
                                    <p:anim calcmode="lin" valueType="num">
                                      <p:cBhvr additive="base">
                                        <p:cTn id="12" dur="500" fill="hold"/>
                                        <p:tgtEl>
                                          <p:spTgt spid="168964"/>
                                        </p:tgtEl>
                                        <p:attrNameLst>
                                          <p:attrName>ppt_x</p:attrName>
                                        </p:attrNameLst>
                                      </p:cBhvr>
                                      <p:tavLst>
                                        <p:tav tm="0">
                                          <p:val>
                                            <p:strVal val="1+#ppt_w/2"/>
                                          </p:val>
                                        </p:tav>
                                        <p:tav tm="100000">
                                          <p:val>
                                            <p:strVal val="#ppt_x"/>
                                          </p:val>
                                        </p:tav>
                                      </p:tavLst>
                                    </p:anim>
                                    <p:anim calcmode="lin" valueType="num">
                                      <p:cBhvr additive="base">
                                        <p:cTn id="13" dur="500" fill="hold"/>
                                        <p:tgtEl>
                                          <p:spTgt spid="16896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8963">
                                            <p:bg/>
                                          </p:spTgt>
                                        </p:tgtEl>
                                        <p:attrNameLst>
                                          <p:attrName>style.visibility</p:attrName>
                                        </p:attrNameLst>
                                      </p:cBhvr>
                                      <p:to>
                                        <p:strVal val="visible"/>
                                      </p:to>
                                    </p:set>
                                    <p:anim calcmode="lin" valueType="num">
                                      <p:cBhvr additive="base">
                                        <p:cTn id="18" dur="500" fill="hold"/>
                                        <p:tgtEl>
                                          <p:spTgt spid="168963">
                                            <p:bg/>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8963">
                                            <p:bg/>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68963">
                                            <p:txEl>
                                              <p:pRg st="0" end="0"/>
                                            </p:txEl>
                                          </p:spTgt>
                                        </p:tgtEl>
                                        <p:attrNameLst>
                                          <p:attrName>style.visibility</p:attrName>
                                        </p:attrNameLst>
                                      </p:cBhvr>
                                      <p:to>
                                        <p:strVal val="visible"/>
                                      </p:to>
                                    </p:set>
                                    <p:anim calcmode="lin" valueType="num">
                                      <p:cBhvr additive="base">
                                        <p:cTn id="24" dur="500" fill="hold"/>
                                        <p:tgtEl>
                                          <p:spTgt spid="168963">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68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68967"/>
                                        </p:tgtEl>
                                        <p:attrNameLst>
                                          <p:attrName>style.visibility</p:attrName>
                                        </p:attrNameLst>
                                      </p:cBhvr>
                                      <p:to>
                                        <p:strVal val="visible"/>
                                      </p:to>
                                    </p:set>
                                    <p:anim calcmode="lin" valueType="num">
                                      <p:cBhvr additive="base">
                                        <p:cTn id="30" dur="500" fill="hold"/>
                                        <p:tgtEl>
                                          <p:spTgt spid="168967"/>
                                        </p:tgtEl>
                                        <p:attrNameLst>
                                          <p:attrName>ppt_x</p:attrName>
                                        </p:attrNameLst>
                                      </p:cBhvr>
                                      <p:tavLst>
                                        <p:tav tm="0">
                                          <p:val>
                                            <p:strVal val="1+#ppt_w/2"/>
                                          </p:val>
                                        </p:tav>
                                        <p:tav tm="100000">
                                          <p:val>
                                            <p:strVal val="#ppt_x"/>
                                          </p:val>
                                        </p:tav>
                                      </p:tavLst>
                                    </p:anim>
                                    <p:anim calcmode="lin" valueType="num">
                                      <p:cBhvr additive="base">
                                        <p:cTn id="31" dur="500" fill="hold"/>
                                        <p:tgtEl>
                                          <p:spTgt spid="16896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68965"/>
                                        </p:tgtEl>
                                        <p:attrNameLst>
                                          <p:attrName>style.visibility</p:attrName>
                                        </p:attrNameLst>
                                      </p:cBhvr>
                                      <p:to>
                                        <p:strVal val="visible"/>
                                      </p:to>
                                    </p:set>
                                    <p:anim calcmode="lin" valueType="num">
                                      <p:cBhvr additive="base">
                                        <p:cTn id="36" dur="500" fill="hold"/>
                                        <p:tgtEl>
                                          <p:spTgt spid="168965"/>
                                        </p:tgtEl>
                                        <p:attrNameLst>
                                          <p:attrName>ppt_x</p:attrName>
                                        </p:attrNameLst>
                                      </p:cBhvr>
                                      <p:tavLst>
                                        <p:tav tm="0">
                                          <p:val>
                                            <p:strVal val="0-#ppt_w/2"/>
                                          </p:val>
                                        </p:tav>
                                        <p:tav tm="100000">
                                          <p:val>
                                            <p:strVal val="#ppt_x"/>
                                          </p:val>
                                        </p:tav>
                                      </p:tavLst>
                                    </p:anim>
                                    <p:anim calcmode="lin" valueType="num">
                                      <p:cBhvr additive="base">
                                        <p:cTn id="37" dur="500" fill="hold"/>
                                        <p:tgtEl>
                                          <p:spTgt spid="16896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68968"/>
                                        </p:tgtEl>
                                        <p:attrNameLst>
                                          <p:attrName>style.visibility</p:attrName>
                                        </p:attrNameLst>
                                      </p:cBhvr>
                                      <p:to>
                                        <p:strVal val="visible"/>
                                      </p:to>
                                    </p:set>
                                    <p:anim calcmode="lin" valueType="num">
                                      <p:cBhvr additive="base">
                                        <p:cTn id="42" dur="500" fill="hold"/>
                                        <p:tgtEl>
                                          <p:spTgt spid="168968"/>
                                        </p:tgtEl>
                                        <p:attrNameLst>
                                          <p:attrName>ppt_x</p:attrName>
                                        </p:attrNameLst>
                                      </p:cBhvr>
                                      <p:tavLst>
                                        <p:tav tm="0">
                                          <p:val>
                                            <p:strVal val="1+#ppt_w/2"/>
                                          </p:val>
                                        </p:tav>
                                        <p:tav tm="100000">
                                          <p:val>
                                            <p:strVal val="#ppt_x"/>
                                          </p:val>
                                        </p:tav>
                                      </p:tavLst>
                                    </p:anim>
                                    <p:anim calcmode="lin" valueType="num">
                                      <p:cBhvr additive="base">
                                        <p:cTn id="43" dur="500" fill="hold"/>
                                        <p:tgtEl>
                                          <p:spTgt spid="16896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68966"/>
                                        </p:tgtEl>
                                        <p:attrNameLst>
                                          <p:attrName>style.visibility</p:attrName>
                                        </p:attrNameLst>
                                      </p:cBhvr>
                                      <p:to>
                                        <p:strVal val="visible"/>
                                      </p:to>
                                    </p:set>
                                    <p:anim calcmode="lin" valueType="num">
                                      <p:cBhvr additive="base">
                                        <p:cTn id="48" dur="500" fill="hold"/>
                                        <p:tgtEl>
                                          <p:spTgt spid="168966"/>
                                        </p:tgtEl>
                                        <p:attrNameLst>
                                          <p:attrName>ppt_x</p:attrName>
                                        </p:attrNameLst>
                                      </p:cBhvr>
                                      <p:tavLst>
                                        <p:tav tm="0">
                                          <p:val>
                                            <p:strVal val="0-#ppt_w/2"/>
                                          </p:val>
                                        </p:tav>
                                        <p:tav tm="100000">
                                          <p:val>
                                            <p:strVal val="#ppt_x"/>
                                          </p:val>
                                        </p:tav>
                                      </p:tavLst>
                                    </p:anim>
                                    <p:anim calcmode="lin" valueType="num">
                                      <p:cBhvr additive="base">
                                        <p:cTn id="49" dur="500" fill="hold"/>
                                        <p:tgtEl>
                                          <p:spTgt spid="168966"/>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68969"/>
                                        </p:tgtEl>
                                        <p:attrNameLst>
                                          <p:attrName>style.visibility</p:attrName>
                                        </p:attrNameLst>
                                      </p:cBhvr>
                                      <p:to>
                                        <p:strVal val="visible"/>
                                      </p:to>
                                    </p:set>
                                    <p:anim calcmode="lin" valueType="num">
                                      <p:cBhvr additive="base">
                                        <p:cTn id="54" dur="500" fill="hold"/>
                                        <p:tgtEl>
                                          <p:spTgt spid="168969"/>
                                        </p:tgtEl>
                                        <p:attrNameLst>
                                          <p:attrName>ppt_x</p:attrName>
                                        </p:attrNameLst>
                                      </p:cBhvr>
                                      <p:tavLst>
                                        <p:tav tm="0">
                                          <p:val>
                                            <p:strVal val="1+#ppt_w/2"/>
                                          </p:val>
                                        </p:tav>
                                        <p:tav tm="100000">
                                          <p:val>
                                            <p:strVal val="#ppt_x"/>
                                          </p:val>
                                        </p:tav>
                                      </p:tavLst>
                                    </p:anim>
                                    <p:anim calcmode="lin" valueType="num">
                                      <p:cBhvr additive="base">
                                        <p:cTn id="55" dur="500" fill="hold"/>
                                        <p:tgtEl>
                                          <p:spTgt spid="16896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68970"/>
                                        </p:tgtEl>
                                        <p:attrNameLst>
                                          <p:attrName>style.visibility</p:attrName>
                                        </p:attrNameLst>
                                      </p:cBhvr>
                                      <p:to>
                                        <p:strVal val="visible"/>
                                      </p:to>
                                    </p:set>
                                    <p:anim calcmode="lin" valueType="num">
                                      <p:cBhvr additive="base">
                                        <p:cTn id="60" dur="500" fill="hold"/>
                                        <p:tgtEl>
                                          <p:spTgt spid="168970"/>
                                        </p:tgtEl>
                                        <p:attrNameLst>
                                          <p:attrName>ppt_x</p:attrName>
                                        </p:attrNameLst>
                                      </p:cBhvr>
                                      <p:tavLst>
                                        <p:tav tm="0">
                                          <p:val>
                                            <p:strVal val="0-#ppt_w/2"/>
                                          </p:val>
                                        </p:tav>
                                        <p:tav tm="100000">
                                          <p:val>
                                            <p:strVal val="#ppt_x"/>
                                          </p:val>
                                        </p:tav>
                                      </p:tavLst>
                                    </p:anim>
                                    <p:anim calcmode="lin" valueType="num">
                                      <p:cBhvr additive="base">
                                        <p:cTn id="61" dur="500" fill="hold"/>
                                        <p:tgtEl>
                                          <p:spTgt spid="1689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autoUpdateAnimBg="0"/>
      <p:bldP spid="168963" grpId="0" build="p" animBg="1" autoUpdateAnimBg="0"/>
      <p:bldP spid="168964" grpId="0" animBg="1" autoUpdateAnimBg="0"/>
      <p:bldP spid="168965" grpId="0" animBg="1" autoUpdateAnimBg="0"/>
      <p:bldP spid="168966" grpId="0" animBg="1" autoUpdateAnimBg="0"/>
      <p:bldP spid="168967" grpId="0" animBg="1" autoUpdateAnimBg="0"/>
      <p:bldP spid="168968" grpId="0" animBg="1" autoUpdateAnimBg="0"/>
      <p:bldP spid="168969" grpId="0" animBg="1" autoUpdateAnimBg="0"/>
      <p:bldP spid="16897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F54B9B-7F46-8147-9007-735EF5F520BA}"/>
              </a:ext>
            </a:extLst>
          </p:cNvPr>
          <p:cNvSpPr>
            <a:spLocks noGrp="1"/>
          </p:cNvSpPr>
          <p:nvPr>
            <p:ph type="ctrTitle"/>
          </p:nvPr>
        </p:nvSpPr>
        <p:spPr>
          <a:gradFill flip="none" rotWithShape="1">
            <a:gsLst>
              <a:gs pos="0">
                <a:srgbClr val="5AC1FE">
                  <a:tint val="66000"/>
                  <a:satMod val="160000"/>
                </a:srgbClr>
              </a:gs>
              <a:gs pos="50000">
                <a:srgbClr val="5AC1FE">
                  <a:tint val="44500"/>
                  <a:satMod val="160000"/>
                </a:srgbClr>
              </a:gs>
              <a:gs pos="100000">
                <a:srgbClr val="5AC1FE">
                  <a:tint val="23500"/>
                  <a:satMod val="160000"/>
                </a:srgbClr>
              </a:gs>
            </a:gsLst>
            <a:lin ang="5400000" scaled="1"/>
            <a:tileRect/>
          </a:gradFill>
        </p:spPr>
        <p:txBody>
          <a:bodyPr>
            <a:normAutofit/>
          </a:bodyPr>
          <a:lstStyle/>
          <a:p>
            <a:r>
              <a:rPr lang="fr-FR" dirty="0"/>
              <a:t>Dans la problématique de la preuve: le cas de la </a:t>
            </a:r>
            <a:r>
              <a:rPr lang="fr-FR" i="1" dirty="0"/>
              <a:t>démonstration</a:t>
            </a:r>
            <a:r>
              <a:rPr lang="fr-FR" dirty="0"/>
              <a:t> </a:t>
            </a:r>
          </a:p>
        </p:txBody>
      </p:sp>
      <p:sp>
        <p:nvSpPr>
          <p:cNvPr id="4" name="Sottotitolo 3">
            <a:extLst>
              <a:ext uri="{FF2B5EF4-FFF2-40B4-BE49-F238E27FC236}">
                <a16:creationId xmlns:a16="http://schemas.microsoft.com/office/drawing/2014/main" id="{C214A6BA-466E-D548-9599-5E9F2046B35F}"/>
              </a:ext>
            </a:extLst>
          </p:cNvPr>
          <p:cNvSpPr>
            <a:spLocks noGrp="1"/>
          </p:cNvSpPr>
          <p:nvPr>
            <p:ph type="subTitle" idx="1"/>
          </p:nvPr>
        </p:nvSpPr>
        <p:spPr/>
        <p:txBody>
          <a:bodyPr/>
          <a:lstStyle/>
          <a:p>
            <a:r>
              <a:rPr lang="fr-FR" dirty="0"/>
              <a:t>Dans un cadre général de l’éducation à la preuve le problème de la spécificité de la démonstration </a:t>
            </a:r>
          </a:p>
        </p:txBody>
      </p:sp>
    </p:spTree>
    <p:extLst>
      <p:ext uri="{BB962C8B-B14F-4D97-AF65-F5344CB8AC3E}">
        <p14:creationId xmlns:p14="http://schemas.microsoft.com/office/powerpoint/2010/main" val="3793816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2"/>
          <p:cNvSpPr>
            <a:spLocks noGrp="1"/>
          </p:cNvSpPr>
          <p:nvPr>
            <p:ph type="dt" sz="half" idx="10"/>
          </p:nvPr>
        </p:nvSpPr>
        <p:spPr/>
        <p:txBody>
          <a:bodyPr/>
          <a:lstStyle/>
          <a:p>
            <a:fld id="{4C903B5B-91AE-E54F-BE2E-ADE018DA0E97}" type="datetime1">
              <a:rPr lang="it-IT" smtClean="0"/>
              <a:pPr/>
              <a:t>10/06/22</a:t>
            </a:fld>
            <a:endParaRPr lang="en-US"/>
          </a:p>
        </p:txBody>
      </p:sp>
      <p:sp>
        <p:nvSpPr>
          <p:cNvPr id="171010" name="Rectangle 2"/>
          <p:cNvSpPr>
            <a:spLocks noGrp="1" noChangeArrowheads="1"/>
          </p:cNvSpPr>
          <p:nvPr>
            <p:ph type="title"/>
          </p:nvPr>
        </p:nvSpPr>
        <p:spPr>
          <a:xfrm>
            <a:off x="1270000" y="127000"/>
            <a:ext cx="6477000" cy="952500"/>
          </a:xfrm>
        </p:spPr>
        <p:txBody>
          <a:bodyPr/>
          <a:lstStyle/>
          <a:p>
            <a:r>
              <a:rPr lang="it-IT" sz="4000" dirty="0"/>
              <a:t>Cabri	 						Geometria </a:t>
            </a:r>
            <a:endParaRPr lang="it-IT" dirty="0">
              <a:solidFill>
                <a:srgbClr val="FFCC00"/>
              </a:solidFill>
            </a:endParaRPr>
          </a:p>
        </p:txBody>
      </p:sp>
      <p:sp>
        <p:nvSpPr>
          <p:cNvPr id="171011" name="Text Box 3"/>
          <p:cNvSpPr txBox="1">
            <a:spLocks noChangeArrowheads="1"/>
          </p:cNvSpPr>
          <p:nvPr/>
        </p:nvSpPr>
        <p:spPr bwMode="auto">
          <a:xfrm>
            <a:off x="5154386" y="1250461"/>
            <a:ext cx="3302000" cy="2100575"/>
          </a:xfrm>
          <a:prstGeom prst="rect">
            <a:avLst/>
          </a:prstGeom>
          <a:noFill/>
          <a:ln w="9525">
            <a:solidFill>
              <a:srgbClr val="008000"/>
            </a:solidFill>
            <a:miter lim="800000"/>
            <a:headEnd/>
            <a:tailEnd/>
          </a:ln>
          <a:effectLst/>
        </p:spPr>
        <p:txBody>
          <a:bodyPr>
            <a:prstTxWarp prst="textNoShape">
              <a:avLst/>
            </a:prstTxWarp>
            <a:spAutoFit/>
          </a:bodyPr>
          <a:lstStyle/>
          <a:p>
            <a:endParaRPr lang="it-IT" sz="1500">
              <a:latin typeface="Times" charset="0"/>
              <a:ea typeface="Times" charset="0"/>
              <a:cs typeface="Times" charset="0"/>
            </a:endParaRPr>
          </a:p>
          <a:p>
            <a:pPr>
              <a:buFont typeface="Symbol" charset="2"/>
              <a:buChar char="·"/>
            </a:pPr>
            <a:r>
              <a:rPr lang="it-IT" sz="1500">
                <a:latin typeface="Times" charset="0"/>
                <a:ea typeface="Times" charset="0"/>
                <a:cs typeface="Times" charset="0"/>
              </a:rPr>
              <a:t> Def. rette parallele</a:t>
            </a:r>
          </a:p>
          <a:p>
            <a:pPr>
              <a:lnSpc>
                <a:spcPct val="90000"/>
              </a:lnSpc>
              <a:buFont typeface="Symbol" charset="2"/>
              <a:buChar char="·"/>
            </a:pPr>
            <a:r>
              <a:rPr lang="it-IT" sz="1500">
                <a:latin typeface="Times" charset="0"/>
                <a:ea typeface="Times" charset="0"/>
                <a:cs typeface="Times" charset="0"/>
              </a:rPr>
              <a:t>  Costruzion della parallela ad una retta  (Teorema)</a:t>
            </a:r>
          </a:p>
          <a:p>
            <a:pPr>
              <a:lnSpc>
                <a:spcPct val="90000"/>
              </a:lnSpc>
              <a:buFont typeface="Symbol" charset="2"/>
              <a:buChar char="·"/>
            </a:pPr>
            <a:endParaRPr lang="it-IT" sz="1500">
              <a:latin typeface="Times" charset="0"/>
              <a:ea typeface="Times" charset="0"/>
              <a:cs typeface="Times" charset="0"/>
            </a:endParaRPr>
          </a:p>
          <a:p>
            <a:pPr>
              <a:buFont typeface="Symbol" charset="2"/>
              <a:buChar char="·"/>
            </a:pPr>
            <a:r>
              <a:rPr lang="it-IT" sz="1500">
                <a:latin typeface="Times" charset="0"/>
                <a:ea typeface="Times" charset="0"/>
                <a:cs typeface="Times" charset="0"/>
              </a:rPr>
              <a:t> Assioma delle parallele </a:t>
            </a:r>
          </a:p>
          <a:p>
            <a:pPr>
              <a:buFont typeface="Symbol" charset="2"/>
              <a:buChar char="·"/>
            </a:pPr>
            <a:r>
              <a:rPr lang="it-IT" sz="1500">
                <a:latin typeface="Times" charset="0"/>
                <a:ea typeface="Times" charset="0"/>
                <a:cs typeface="Times" charset="0"/>
              </a:rPr>
              <a:t>r // s  </a:t>
            </a:r>
            <a:r>
              <a:rPr lang="it-IT" sz="1500">
                <a:latin typeface="Times" charset="0"/>
                <a:ea typeface="Times" charset="0"/>
                <a:cs typeface="Times" charset="0"/>
                <a:sym typeface="Wingdings" charset="2"/>
              </a:rPr>
              <a:t></a:t>
            </a:r>
            <a:r>
              <a:rPr lang="it-IT" sz="1500">
                <a:latin typeface="Times" charset="0"/>
                <a:ea typeface="Times" charset="0"/>
                <a:cs typeface="Times" charset="0"/>
              </a:rPr>
              <a:t> angoli alterni interni uguali</a:t>
            </a:r>
          </a:p>
          <a:p>
            <a:endParaRPr lang="it-IT" sz="1500">
              <a:latin typeface="Times" charset="0"/>
              <a:ea typeface="Times" charset="0"/>
              <a:cs typeface="Times" charset="0"/>
            </a:endParaRPr>
          </a:p>
          <a:p>
            <a:endParaRPr lang="it-IT" sz="1500">
              <a:latin typeface="Times" charset="0"/>
            </a:endParaRPr>
          </a:p>
        </p:txBody>
      </p:sp>
      <p:sp>
        <p:nvSpPr>
          <p:cNvPr id="171012" name="Text Box 4"/>
          <p:cNvSpPr txBox="1">
            <a:spLocks noChangeArrowheads="1"/>
          </p:cNvSpPr>
          <p:nvPr/>
        </p:nvSpPr>
        <p:spPr bwMode="auto">
          <a:xfrm>
            <a:off x="1419747" y="1304487"/>
            <a:ext cx="2047355" cy="1015663"/>
          </a:xfrm>
          <a:prstGeom prst="rect">
            <a:avLst/>
          </a:prstGeom>
          <a:noFill/>
          <a:ln w="57150" cmpd="thinThick">
            <a:solidFill>
              <a:srgbClr val="008000"/>
            </a:solidFill>
            <a:miter lim="800000"/>
            <a:headEnd/>
            <a:tailEnd/>
          </a:ln>
          <a:effectLst/>
        </p:spPr>
        <p:txBody>
          <a:bodyPr wrap="none">
            <a:prstTxWarp prst="textNoShape">
              <a:avLst/>
            </a:prstTxWarp>
            <a:spAutoFit/>
          </a:bodyPr>
          <a:lstStyle/>
          <a:p>
            <a:endParaRPr lang="it-IT" sz="1500" dirty="0">
              <a:latin typeface="Times" charset="0"/>
              <a:ea typeface="Times" charset="0"/>
              <a:cs typeface="Times" charset="0"/>
            </a:endParaRPr>
          </a:p>
          <a:p>
            <a:pPr>
              <a:buFont typeface="Symbol" charset="2"/>
              <a:buChar char="·"/>
            </a:pPr>
            <a:r>
              <a:rPr lang="it-IT" sz="1500" dirty="0">
                <a:latin typeface="Times" charset="0"/>
                <a:ea typeface="Times" charset="0"/>
                <a:cs typeface="Times" charset="0"/>
              </a:rPr>
              <a:t>(Costruzione) Parallela</a:t>
            </a:r>
          </a:p>
          <a:p>
            <a:endParaRPr lang="it-IT" sz="1500" dirty="0">
              <a:latin typeface="Times" charset="0"/>
              <a:ea typeface="Times" charset="0"/>
              <a:cs typeface="Times" charset="0"/>
            </a:endParaRPr>
          </a:p>
          <a:p>
            <a:endParaRPr lang="it-IT" sz="1500" dirty="0">
              <a:latin typeface="Times" charset="0"/>
            </a:endParaRPr>
          </a:p>
        </p:txBody>
      </p:sp>
      <p:sp>
        <p:nvSpPr>
          <p:cNvPr id="171013" name="Text Box 5"/>
          <p:cNvSpPr txBox="1">
            <a:spLocks noChangeArrowheads="1"/>
          </p:cNvSpPr>
          <p:nvPr/>
        </p:nvSpPr>
        <p:spPr bwMode="auto">
          <a:xfrm>
            <a:off x="952501" y="4572000"/>
            <a:ext cx="6744229" cy="553998"/>
          </a:xfrm>
          <a:prstGeom prst="rect">
            <a:avLst/>
          </a:prstGeom>
          <a:noFill/>
          <a:ln w="9525">
            <a:noFill/>
            <a:miter lim="800000"/>
            <a:headEnd/>
            <a:tailEnd/>
          </a:ln>
          <a:effectLst/>
        </p:spPr>
        <p:txBody>
          <a:bodyPr>
            <a:prstTxWarp prst="textNoShape">
              <a:avLst/>
            </a:prstTxWarp>
            <a:spAutoFit/>
          </a:bodyPr>
          <a:lstStyle/>
          <a:p>
            <a:r>
              <a:rPr lang="it-IT" sz="1500" dirty="0">
                <a:latin typeface="Times" charset="0"/>
                <a:ea typeface="Times" charset="0"/>
                <a:cs typeface="Times" charset="0"/>
              </a:rPr>
              <a:t>Note:. Ce qui </a:t>
            </a:r>
            <a:r>
              <a:rPr lang="it-IT" sz="1500" dirty="0" err="1">
                <a:latin typeface="Times" charset="0"/>
                <a:ea typeface="Times" charset="0"/>
                <a:cs typeface="Times" charset="0"/>
              </a:rPr>
              <a:t>doit</a:t>
            </a:r>
            <a:r>
              <a:rPr lang="it-IT" sz="1500" dirty="0">
                <a:latin typeface="Times" charset="0"/>
                <a:ea typeface="Times" charset="0"/>
                <a:cs typeface="Times" charset="0"/>
              </a:rPr>
              <a:t> </a:t>
            </a:r>
            <a:r>
              <a:rPr lang="it-IT" sz="1500" dirty="0" err="1">
                <a:latin typeface="Times" charset="0"/>
                <a:ea typeface="Times" charset="0"/>
                <a:cs typeface="Times" charset="0"/>
              </a:rPr>
              <a:t>être</a:t>
            </a:r>
            <a:r>
              <a:rPr lang="it-IT" sz="1500" dirty="0">
                <a:latin typeface="Times" charset="0"/>
                <a:ea typeface="Times" charset="0"/>
                <a:cs typeface="Times" charset="0"/>
              </a:rPr>
              <a:t> </a:t>
            </a:r>
            <a:r>
              <a:rPr lang="it-IT" sz="1500" dirty="0" err="1">
                <a:latin typeface="Times" charset="0"/>
                <a:ea typeface="Times" charset="0"/>
                <a:cs typeface="Times" charset="0"/>
              </a:rPr>
              <a:t>ajouté</a:t>
            </a:r>
            <a:r>
              <a:rPr lang="it-IT" sz="1500" dirty="0">
                <a:latin typeface="Times" charset="0"/>
                <a:ea typeface="Times" charset="0"/>
                <a:cs typeface="Times" charset="0"/>
              </a:rPr>
              <a:t> à la </a:t>
            </a:r>
            <a:r>
              <a:rPr lang="it-IT" sz="1500" dirty="0" err="1">
                <a:latin typeface="Times" charset="0"/>
                <a:ea typeface="Times" charset="0"/>
                <a:cs typeface="Times" charset="0"/>
              </a:rPr>
              <a:t>théorie</a:t>
            </a:r>
            <a:r>
              <a:rPr lang="it-IT" sz="1500" dirty="0">
                <a:latin typeface="Times" charset="0"/>
                <a:ea typeface="Times" charset="0"/>
                <a:cs typeface="Times" charset="0"/>
              </a:rPr>
              <a:t> et ce qui </a:t>
            </a:r>
            <a:r>
              <a:rPr lang="it-IT" sz="1500" dirty="0" err="1">
                <a:latin typeface="Times" charset="0"/>
                <a:ea typeface="Times" charset="0"/>
                <a:cs typeface="Times" charset="0"/>
              </a:rPr>
              <a:t>doit</a:t>
            </a:r>
            <a:r>
              <a:rPr lang="it-IT" sz="1500" dirty="0">
                <a:latin typeface="Times" charset="0"/>
                <a:ea typeface="Times" charset="0"/>
                <a:cs typeface="Times" charset="0"/>
              </a:rPr>
              <a:t> </a:t>
            </a:r>
            <a:r>
              <a:rPr lang="it-IT" sz="1500" dirty="0" err="1">
                <a:latin typeface="Times" charset="0"/>
                <a:ea typeface="Times" charset="0"/>
                <a:cs typeface="Times" charset="0"/>
              </a:rPr>
              <a:t>être</a:t>
            </a:r>
            <a:r>
              <a:rPr lang="it-IT" sz="1500" dirty="0">
                <a:latin typeface="Times" charset="0"/>
                <a:ea typeface="Times" charset="0"/>
                <a:cs typeface="Times" charset="0"/>
              </a:rPr>
              <a:t> </a:t>
            </a:r>
            <a:r>
              <a:rPr lang="it-IT" sz="1500" dirty="0" err="1">
                <a:latin typeface="Times" charset="0"/>
                <a:ea typeface="Times" charset="0"/>
                <a:cs typeface="Times" charset="0"/>
              </a:rPr>
              <a:t>introduit</a:t>
            </a:r>
            <a:r>
              <a:rPr lang="it-IT" sz="1500" dirty="0">
                <a:latin typeface="Times" charset="0"/>
                <a:ea typeface="Times" charset="0"/>
                <a:cs typeface="Times" charset="0"/>
              </a:rPr>
              <a:t> </a:t>
            </a:r>
            <a:r>
              <a:rPr lang="it-IT" sz="1500" dirty="0" err="1">
                <a:latin typeface="Times" charset="0"/>
                <a:ea typeface="Times" charset="0"/>
                <a:cs typeface="Times" charset="0"/>
              </a:rPr>
              <a:t>dans</a:t>
            </a:r>
            <a:r>
              <a:rPr lang="it-IT" sz="1500" dirty="0">
                <a:latin typeface="Times" charset="0"/>
                <a:ea typeface="Times" charset="0"/>
                <a:cs typeface="Times" charset="0"/>
              </a:rPr>
              <a:t> </a:t>
            </a:r>
            <a:r>
              <a:rPr lang="it-IT" sz="1500" dirty="0" err="1">
                <a:latin typeface="Times" charset="0"/>
                <a:ea typeface="Times" charset="0"/>
                <a:cs typeface="Times" charset="0"/>
              </a:rPr>
              <a:t>les</a:t>
            </a:r>
            <a:r>
              <a:rPr lang="it-IT" sz="1500" dirty="0">
                <a:latin typeface="Times" charset="0"/>
                <a:ea typeface="Times" charset="0"/>
                <a:cs typeface="Times" charset="0"/>
              </a:rPr>
              <a:t> </a:t>
            </a:r>
            <a:r>
              <a:rPr lang="it-IT" sz="1500" dirty="0" err="1">
                <a:latin typeface="Times" charset="0"/>
                <a:ea typeface="Times" charset="0"/>
                <a:cs typeface="Times" charset="0"/>
              </a:rPr>
              <a:t>menus</a:t>
            </a:r>
            <a:r>
              <a:rPr lang="it-IT" sz="1500" dirty="0">
                <a:latin typeface="Times" charset="0"/>
                <a:ea typeface="Times" charset="0"/>
                <a:cs typeface="Times" charset="0"/>
              </a:rPr>
              <a:t> de Cabri est </a:t>
            </a:r>
            <a:r>
              <a:rPr lang="it-IT" sz="1500" dirty="0" err="1">
                <a:latin typeface="Times" charset="0"/>
                <a:ea typeface="Times" charset="0"/>
                <a:cs typeface="Times" charset="0"/>
              </a:rPr>
              <a:t>discuté</a:t>
            </a:r>
            <a:r>
              <a:rPr lang="it-IT" sz="1500" dirty="0">
                <a:latin typeface="Times" charset="0"/>
                <a:ea typeface="Times" charset="0"/>
                <a:cs typeface="Times" charset="0"/>
              </a:rPr>
              <a:t> </a:t>
            </a:r>
            <a:r>
              <a:rPr lang="it-IT" sz="1500" dirty="0" err="1">
                <a:latin typeface="Times" charset="0"/>
                <a:ea typeface="Times" charset="0"/>
                <a:cs typeface="Times" charset="0"/>
              </a:rPr>
              <a:t>collectivement</a:t>
            </a:r>
            <a:endParaRPr lang="it-IT" sz="1500" dirty="0">
              <a:latin typeface="Times" charset="0"/>
              <a:ea typeface="Times" charset="0"/>
              <a:cs typeface="Times" charset="0"/>
            </a:endParaRPr>
          </a:p>
        </p:txBody>
      </p:sp>
      <p:sp>
        <p:nvSpPr>
          <p:cNvPr id="9" name="Segnaposto numero diapositiva 8"/>
          <p:cNvSpPr>
            <a:spLocks noGrp="1"/>
          </p:cNvSpPr>
          <p:nvPr>
            <p:ph type="sldNum" sz="quarter" idx="12"/>
          </p:nvPr>
        </p:nvSpPr>
        <p:spPr/>
        <p:txBody>
          <a:bodyPr/>
          <a:lstStyle/>
          <a:p>
            <a:fld id="{0BA3C251-8D38-CE4D-821F-2855A5C13223}" type="slidenum">
              <a:rPr lang="it-IT" smtClean="0"/>
              <a:pPr/>
              <a:t>40</a:t>
            </a:fld>
            <a:endParaRPr lang="it-IT"/>
          </a:p>
        </p:txBody>
      </p:sp>
    </p:spTree>
    <p:extLst>
      <p:ext uri="{BB962C8B-B14F-4D97-AF65-F5344CB8AC3E}">
        <p14:creationId xmlns:p14="http://schemas.microsoft.com/office/powerpoint/2010/main" val="340168014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p:txBody>
          <a:bodyPr>
            <a:normAutofit/>
          </a:bodyPr>
          <a:lstStyle/>
          <a:p>
            <a:r>
              <a:rPr lang="fr-FR" i="1" dirty="0"/>
              <a:t>Exemple:</a:t>
            </a:r>
            <a:br>
              <a:rPr lang="fr-FR" i="1" dirty="0"/>
            </a:br>
            <a:r>
              <a:rPr lang="fr-FR" i="1" dirty="0"/>
              <a:t>La construction de la bissectrice</a:t>
            </a:r>
          </a:p>
        </p:txBody>
      </p:sp>
      <p:sp>
        <p:nvSpPr>
          <p:cNvPr id="7" name="Sottotitolo 6"/>
          <p:cNvSpPr>
            <a:spLocks noGrp="1"/>
          </p:cNvSpPr>
          <p:nvPr>
            <p:ph type="subTitle" idx="1"/>
          </p:nvPr>
        </p:nvSpPr>
        <p:spPr/>
        <p:txBody>
          <a:bodyPr>
            <a:normAutofit/>
          </a:bodyPr>
          <a:lstStyle/>
          <a:p>
            <a:pPr algn="l"/>
            <a:endParaRPr lang="it-IT" dirty="0">
              <a:solidFill>
                <a:schemeClr val="tx1"/>
              </a:solidFill>
            </a:endParaRPr>
          </a:p>
        </p:txBody>
      </p:sp>
      <p:sp>
        <p:nvSpPr>
          <p:cNvPr id="4" name="Segnaposto data 3"/>
          <p:cNvSpPr>
            <a:spLocks noGrp="1"/>
          </p:cNvSpPr>
          <p:nvPr>
            <p:ph type="dt" sz="half" idx="10"/>
          </p:nvPr>
        </p:nvSpPr>
        <p:spPr/>
        <p:txBody>
          <a:bodyPr/>
          <a:lstStyle/>
          <a:p>
            <a:fld id="{DCB434E6-D937-104F-8945-5F446328C91E}" type="datetime1">
              <a:rPr lang="it-IT" smtClean="0"/>
              <a:pPr/>
              <a:t>10/06/22</a:t>
            </a:fld>
            <a:endParaRPr lang="it-IT"/>
          </a:p>
        </p:txBody>
      </p:sp>
      <p:sp>
        <p:nvSpPr>
          <p:cNvPr id="5" name="Segnaposto numero diapositiva 4"/>
          <p:cNvSpPr>
            <a:spLocks noGrp="1"/>
          </p:cNvSpPr>
          <p:nvPr>
            <p:ph type="sldNum" sz="quarter" idx="12"/>
          </p:nvPr>
        </p:nvSpPr>
        <p:spPr/>
        <p:txBody>
          <a:bodyPr/>
          <a:lstStyle/>
          <a:p>
            <a:fld id="{0BA3C251-8D38-CE4D-821F-2855A5C13223}" type="slidenum">
              <a:rPr lang="it-IT" smtClean="0"/>
              <a:pPr/>
              <a:t>41</a:t>
            </a:fld>
            <a:endParaRPr lang="it-IT"/>
          </a:p>
        </p:txBody>
      </p:sp>
    </p:spTree>
    <p:extLst>
      <p:ext uri="{BB962C8B-B14F-4D97-AF65-F5344CB8AC3E}">
        <p14:creationId xmlns:p14="http://schemas.microsoft.com/office/powerpoint/2010/main" val="3098863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2EC67A3-3196-2C48-88CC-27C83C761316}"/>
              </a:ext>
            </a:extLst>
          </p:cNvPr>
          <p:cNvSpPr>
            <a:spLocks noGrp="1" noChangeArrowheads="1"/>
          </p:cNvSpPr>
          <p:nvPr>
            <p:ph type="title"/>
          </p:nvPr>
        </p:nvSpPr>
        <p:spPr/>
        <p:txBody>
          <a:bodyPr/>
          <a:lstStyle/>
          <a:p>
            <a:r>
              <a:rPr lang="fr-FR" altLang="it-IT" dirty="0"/>
              <a:t>La construction de la bissectrice </a:t>
            </a:r>
          </a:p>
        </p:txBody>
      </p:sp>
      <p:sp>
        <p:nvSpPr>
          <p:cNvPr id="89091" name="Text Box 3">
            <a:extLst>
              <a:ext uri="{FF2B5EF4-FFF2-40B4-BE49-F238E27FC236}">
                <a16:creationId xmlns:a16="http://schemas.microsoft.com/office/drawing/2014/main" id="{5DDCA0A1-5181-6C4C-99FD-9F6BD1F14BC0}"/>
              </a:ext>
            </a:extLst>
          </p:cNvPr>
          <p:cNvSpPr txBox="1">
            <a:spLocks noChangeArrowheads="1"/>
          </p:cNvSpPr>
          <p:nvPr/>
        </p:nvSpPr>
        <p:spPr bwMode="auto">
          <a:xfrm>
            <a:off x="1587501" y="1375673"/>
            <a:ext cx="6236229" cy="1805494"/>
          </a:xfrm>
          <a:prstGeom prst="rect">
            <a:avLst/>
          </a:prstGeom>
          <a:solidFill>
            <a:schemeClr val="accent3">
              <a:lumMod val="40000"/>
              <a:lumOff val="60000"/>
            </a:schemeClr>
          </a:solidFill>
          <a:ln w="76200" cmpd="tri">
            <a:solidFill>
              <a:schemeClr val="tx1"/>
            </a:solidFill>
            <a:miter lim="800000"/>
            <a:headEnd/>
            <a:tailEnd/>
          </a:ln>
          <a:effectLst/>
        </p:spPr>
        <p:txBody>
          <a:bodyPr>
            <a:spAutoFit/>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pPr>
              <a:buFontTx/>
              <a:buNone/>
            </a:pPr>
            <a:endParaRPr lang="fr-FR" altLang="it-IT" sz="2333" dirty="0"/>
          </a:p>
          <a:p>
            <a:pPr>
              <a:spcBef>
                <a:spcPct val="0"/>
              </a:spcBef>
              <a:buFontTx/>
              <a:buNone/>
            </a:pPr>
            <a:r>
              <a:rPr lang="fr-FR" altLang="it-IT" sz="2000" noProof="1">
                <a:ea typeface="Times" pitchFamily="2" charset="0"/>
                <a:cs typeface="Times" pitchFamily="2" charset="0"/>
              </a:rPr>
              <a:t>“Constuisez à l’aide de Cabri la bissectrice d’un angle. Décrivez et justifiez géométriquement la construction réalisée</a:t>
            </a:r>
            <a:r>
              <a:rPr lang="en-US" altLang="it-IT" sz="2000" dirty="0">
                <a:ea typeface="Times" pitchFamily="2" charset="0"/>
                <a:cs typeface="Times" pitchFamily="2" charset="0"/>
              </a:rPr>
              <a:t>”</a:t>
            </a:r>
            <a:endParaRPr lang="fr-FR" altLang="it-IT" sz="2333" dirty="0"/>
          </a:p>
          <a:p>
            <a:endParaRPr lang="fr-FR" altLang="it-IT" sz="2333" dirty="0"/>
          </a:p>
        </p:txBody>
      </p:sp>
      <p:sp>
        <p:nvSpPr>
          <p:cNvPr id="2" name="CasellaDiTesto 1">
            <a:extLst>
              <a:ext uri="{FF2B5EF4-FFF2-40B4-BE49-F238E27FC236}">
                <a16:creationId xmlns:a16="http://schemas.microsoft.com/office/drawing/2014/main" id="{3E28F8E0-915E-1348-8BEE-433C1F39219B}"/>
              </a:ext>
            </a:extLst>
          </p:cNvPr>
          <p:cNvSpPr txBox="1"/>
          <p:nvPr/>
        </p:nvSpPr>
        <p:spPr>
          <a:xfrm>
            <a:off x="645886" y="3547143"/>
            <a:ext cx="8229599" cy="1938992"/>
          </a:xfrm>
          <a:prstGeom prst="rect">
            <a:avLst/>
          </a:prstGeom>
          <a:noFill/>
        </p:spPr>
        <p:txBody>
          <a:bodyPr wrap="square" rtlCol="0">
            <a:spAutoFit/>
          </a:bodyPr>
          <a:lstStyle/>
          <a:p>
            <a:pPr>
              <a:spcBef>
                <a:spcPct val="0"/>
              </a:spcBef>
              <a:buFontTx/>
              <a:buNone/>
            </a:pPr>
            <a:r>
              <a:rPr lang="fr-FR" altLang="it-IT" sz="2400" dirty="0">
                <a:latin typeface="New York" charset="0"/>
                <a:ea typeface="Times" pitchFamily="2" charset="0"/>
                <a:cs typeface="Times" pitchFamily="2" charset="0"/>
              </a:rPr>
              <a:t>On attende:</a:t>
            </a:r>
          </a:p>
          <a:p>
            <a:pPr>
              <a:spcBef>
                <a:spcPct val="0"/>
              </a:spcBef>
              <a:buFontTx/>
              <a:buNone/>
            </a:pPr>
            <a:r>
              <a:rPr lang="fr-FR" altLang="it-IT" sz="2400" dirty="0">
                <a:latin typeface="New York" charset="0"/>
                <a:ea typeface="Times" pitchFamily="2" charset="0"/>
                <a:cs typeface="Times" pitchFamily="2" charset="0"/>
              </a:rPr>
              <a:t>1.	Une description verbale de la procédure sur la base des commandes utilisées, accompagnée 	d’un dessin ou de l’impression de ce qui apparait sur l’écran.</a:t>
            </a:r>
          </a:p>
          <a:p>
            <a:pPr>
              <a:spcBef>
                <a:spcPct val="0"/>
              </a:spcBef>
              <a:buFontTx/>
              <a:buNone/>
            </a:pPr>
            <a:r>
              <a:rPr lang="fr-FR" altLang="it-IT" sz="2400" dirty="0">
                <a:latin typeface="New York" charset="0"/>
                <a:ea typeface="Times" pitchFamily="2" charset="0"/>
                <a:cs typeface="Times" pitchFamily="2" charset="0"/>
              </a:rPr>
              <a:t>2.	Une argumentation qui justifie l’exactitude  de la procédure</a:t>
            </a:r>
            <a:r>
              <a:rPr lang="fr-FR" altLang="it-IT" sz="2000" dirty="0">
                <a:latin typeface="New York" charset="0"/>
                <a:ea typeface="Times" pitchFamily="2" charset="0"/>
                <a:cs typeface="Times" pitchFamily="2" charset="0"/>
              </a:rPr>
              <a:t>.</a:t>
            </a:r>
            <a:endParaRPr lang="fr-FR" altLang="it-IT"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box(out)">
                                      <p:cBhvr>
                                        <p:cTn id="7" dur="5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9091"/>
                                        </p:tgtEl>
                                        <p:attrNameLst>
                                          <p:attrName>style.visibility</p:attrName>
                                        </p:attrNameLst>
                                      </p:cBhvr>
                                      <p:to>
                                        <p:strVal val="visible"/>
                                      </p:to>
                                    </p:set>
                                    <p:anim calcmode="lin" valueType="num">
                                      <p:cBhvr additive="base">
                                        <p:cTn id="12" dur="500" fill="hold"/>
                                        <p:tgtEl>
                                          <p:spTgt spid="89091"/>
                                        </p:tgtEl>
                                        <p:attrNameLst>
                                          <p:attrName>ppt_x</p:attrName>
                                        </p:attrNameLst>
                                      </p:cBhvr>
                                      <p:tavLst>
                                        <p:tav tm="0">
                                          <p:val>
                                            <p:strVal val="0-#ppt_w/2"/>
                                          </p:val>
                                        </p:tav>
                                        <p:tav tm="100000">
                                          <p:val>
                                            <p:strVal val="#ppt_x"/>
                                          </p:val>
                                        </p:tav>
                                      </p:tavLst>
                                    </p:anim>
                                    <p:anim calcmode="lin" valueType="num">
                                      <p:cBhvr additive="base">
                                        <p:cTn id="13" dur="500" fill="hold"/>
                                        <p:tgtEl>
                                          <p:spTgt spid="890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utoUpdateAnimBg="0"/>
      <p:bldP spid="89091"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a:extLst>
              <a:ext uri="{FF2B5EF4-FFF2-40B4-BE49-F238E27FC236}">
                <a16:creationId xmlns:a16="http://schemas.microsoft.com/office/drawing/2014/main" id="{86C4D8BC-8318-5A41-8B87-6E90599E0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896" y="250032"/>
            <a:ext cx="4624917" cy="519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0" name="Picture 3">
            <a:extLst>
              <a:ext uri="{FF2B5EF4-FFF2-40B4-BE49-F238E27FC236}">
                <a16:creationId xmlns:a16="http://schemas.microsoft.com/office/drawing/2014/main" id="{99986C64-93A4-9F48-8320-97B9F15A0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896" y="5446449"/>
            <a:ext cx="4624917" cy="1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5" name="Group 3">
            <a:extLst>
              <a:ext uri="{FF2B5EF4-FFF2-40B4-BE49-F238E27FC236}">
                <a16:creationId xmlns:a16="http://schemas.microsoft.com/office/drawing/2014/main" id="{B90FA539-A563-924D-A5AD-383219410EF1}"/>
              </a:ext>
            </a:extLst>
          </p:cNvPr>
          <p:cNvGrpSpPr>
            <a:grpSpLocks/>
          </p:cNvGrpSpPr>
          <p:nvPr/>
        </p:nvGrpSpPr>
        <p:grpSpPr bwMode="auto">
          <a:xfrm>
            <a:off x="5896509" y="2122098"/>
            <a:ext cx="3247491" cy="2149623"/>
            <a:chOff x="3096" y="1420"/>
            <a:chExt cx="2515" cy="1795"/>
          </a:xfrm>
        </p:grpSpPr>
        <p:sp>
          <p:nvSpPr>
            <p:cNvPr id="26" name="Oval 4">
              <a:extLst>
                <a:ext uri="{FF2B5EF4-FFF2-40B4-BE49-F238E27FC236}">
                  <a16:creationId xmlns:a16="http://schemas.microsoft.com/office/drawing/2014/main" id="{2673B726-7F5F-1143-A2D3-6B259437FD2D}"/>
                </a:ext>
              </a:extLst>
            </p:cNvPr>
            <p:cNvSpPr>
              <a:spLocks noChangeArrowheads="1"/>
            </p:cNvSpPr>
            <p:nvPr/>
          </p:nvSpPr>
          <p:spPr bwMode="auto">
            <a:xfrm>
              <a:off x="5576" y="1420"/>
              <a:ext cx="35"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endParaRPr lang="it-IT" altLang="it-IT" sz="2333"/>
            </a:p>
          </p:txBody>
        </p:sp>
        <p:sp>
          <p:nvSpPr>
            <p:cNvPr id="27" name="Oval 5">
              <a:extLst>
                <a:ext uri="{FF2B5EF4-FFF2-40B4-BE49-F238E27FC236}">
                  <a16:creationId xmlns:a16="http://schemas.microsoft.com/office/drawing/2014/main" id="{A62A1521-05B0-DD4F-AFC8-1BDF4DC54611}"/>
                </a:ext>
              </a:extLst>
            </p:cNvPr>
            <p:cNvSpPr>
              <a:spLocks noChangeArrowheads="1"/>
            </p:cNvSpPr>
            <p:nvPr/>
          </p:nvSpPr>
          <p:spPr bwMode="auto">
            <a:xfrm>
              <a:off x="3799" y="2353"/>
              <a:ext cx="35" cy="3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endParaRPr lang="it-IT" altLang="it-IT" sz="2333"/>
            </a:p>
          </p:txBody>
        </p:sp>
        <p:sp>
          <p:nvSpPr>
            <p:cNvPr id="28" name="Oval 6">
              <a:extLst>
                <a:ext uri="{FF2B5EF4-FFF2-40B4-BE49-F238E27FC236}">
                  <a16:creationId xmlns:a16="http://schemas.microsoft.com/office/drawing/2014/main" id="{1BECD937-939B-154D-816C-A480DF979F50}"/>
                </a:ext>
              </a:extLst>
            </p:cNvPr>
            <p:cNvSpPr>
              <a:spLocks noChangeArrowheads="1"/>
            </p:cNvSpPr>
            <p:nvPr/>
          </p:nvSpPr>
          <p:spPr bwMode="auto">
            <a:xfrm>
              <a:off x="5435" y="2985"/>
              <a:ext cx="35" cy="3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endParaRPr lang="it-IT" altLang="it-IT" sz="2333"/>
            </a:p>
          </p:txBody>
        </p:sp>
        <p:sp>
          <p:nvSpPr>
            <p:cNvPr id="29" name="Freeform 7">
              <a:extLst>
                <a:ext uri="{FF2B5EF4-FFF2-40B4-BE49-F238E27FC236}">
                  <a16:creationId xmlns:a16="http://schemas.microsoft.com/office/drawing/2014/main" id="{3C01E656-E90F-294F-999E-F7A5FBC6CAC8}"/>
                </a:ext>
              </a:extLst>
            </p:cNvPr>
            <p:cNvSpPr>
              <a:spLocks/>
            </p:cNvSpPr>
            <p:nvPr/>
          </p:nvSpPr>
          <p:spPr bwMode="auto">
            <a:xfrm>
              <a:off x="3799" y="2335"/>
              <a:ext cx="1636" cy="685"/>
            </a:xfrm>
            <a:custGeom>
              <a:avLst/>
              <a:gdLst>
                <a:gd name="T0" fmla="*/ 0 w 1636"/>
                <a:gd name="T1" fmla="*/ 0 h 685"/>
                <a:gd name="T2" fmla="*/ 0 w 1636"/>
                <a:gd name="T3" fmla="*/ 18 h 685"/>
                <a:gd name="T4" fmla="*/ 1636 w 1636"/>
                <a:gd name="T5" fmla="*/ 685 h 685"/>
                <a:gd name="T6" fmla="*/ 1636 w 1636"/>
                <a:gd name="T7" fmla="*/ 650 h 685"/>
                <a:gd name="T8" fmla="*/ 0 w 1636"/>
                <a:gd name="T9" fmla="*/ 0 h 6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6" h="685">
                  <a:moveTo>
                    <a:pt x="0" y="0"/>
                  </a:moveTo>
                  <a:lnTo>
                    <a:pt x="0" y="18"/>
                  </a:lnTo>
                  <a:lnTo>
                    <a:pt x="1636" y="685"/>
                  </a:lnTo>
                  <a:lnTo>
                    <a:pt x="1636" y="65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500"/>
            </a:p>
          </p:txBody>
        </p:sp>
        <p:sp>
          <p:nvSpPr>
            <p:cNvPr id="30" name="Freeform 8">
              <a:extLst>
                <a:ext uri="{FF2B5EF4-FFF2-40B4-BE49-F238E27FC236}">
                  <a16:creationId xmlns:a16="http://schemas.microsoft.com/office/drawing/2014/main" id="{3A1D4ECE-F3B2-4A44-83EA-F544642E5F89}"/>
                </a:ext>
              </a:extLst>
            </p:cNvPr>
            <p:cNvSpPr>
              <a:spLocks/>
            </p:cNvSpPr>
            <p:nvPr/>
          </p:nvSpPr>
          <p:spPr bwMode="auto">
            <a:xfrm>
              <a:off x="3799" y="1420"/>
              <a:ext cx="1795" cy="933"/>
            </a:xfrm>
            <a:custGeom>
              <a:avLst/>
              <a:gdLst>
                <a:gd name="T0" fmla="*/ 0 w 1795"/>
                <a:gd name="T1" fmla="*/ 915 h 933"/>
                <a:gd name="T2" fmla="*/ 0 w 1795"/>
                <a:gd name="T3" fmla="*/ 933 h 933"/>
                <a:gd name="T4" fmla="*/ 1795 w 1795"/>
                <a:gd name="T5" fmla="*/ 36 h 933"/>
                <a:gd name="T6" fmla="*/ 1795 w 1795"/>
                <a:gd name="T7" fmla="*/ 0 h 933"/>
                <a:gd name="T8" fmla="*/ 0 w 1795"/>
                <a:gd name="T9" fmla="*/ 915 h 9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5" h="933">
                  <a:moveTo>
                    <a:pt x="0" y="915"/>
                  </a:moveTo>
                  <a:lnTo>
                    <a:pt x="0" y="933"/>
                  </a:lnTo>
                  <a:lnTo>
                    <a:pt x="1795" y="36"/>
                  </a:lnTo>
                  <a:lnTo>
                    <a:pt x="1795" y="0"/>
                  </a:lnTo>
                  <a:lnTo>
                    <a:pt x="0" y="9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500"/>
            </a:p>
          </p:txBody>
        </p:sp>
        <p:sp>
          <p:nvSpPr>
            <p:cNvPr id="31" name="Oval 9">
              <a:extLst>
                <a:ext uri="{FF2B5EF4-FFF2-40B4-BE49-F238E27FC236}">
                  <a16:creationId xmlns:a16="http://schemas.microsoft.com/office/drawing/2014/main" id="{CD5B90F4-814E-8148-9701-8D60C2A1478C}"/>
                </a:ext>
              </a:extLst>
            </p:cNvPr>
            <p:cNvSpPr>
              <a:spLocks noChangeArrowheads="1"/>
            </p:cNvSpPr>
            <p:nvPr/>
          </p:nvSpPr>
          <p:spPr bwMode="auto">
            <a:xfrm>
              <a:off x="4396" y="2017"/>
              <a:ext cx="53" cy="5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endParaRPr lang="it-IT" altLang="it-IT" sz="2333"/>
            </a:p>
          </p:txBody>
        </p:sp>
        <p:sp>
          <p:nvSpPr>
            <p:cNvPr id="32" name="Oval 10">
              <a:extLst>
                <a:ext uri="{FF2B5EF4-FFF2-40B4-BE49-F238E27FC236}">
                  <a16:creationId xmlns:a16="http://schemas.microsoft.com/office/drawing/2014/main" id="{FAF6B6CC-FD9D-D74F-B0A9-D61CFC0F37CB}"/>
                </a:ext>
              </a:extLst>
            </p:cNvPr>
            <p:cNvSpPr>
              <a:spLocks noChangeArrowheads="1"/>
            </p:cNvSpPr>
            <p:nvPr/>
          </p:nvSpPr>
          <p:spPr bwMode="auto">
            <a:xfrm>
              <a:off x="3096" y="1597"/>
              <a:ext cx="1423" cy="1512"/>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endParaRPr lang="it-IT" altLang="it-IT" sz="2333"/>
            </a:p>
          </p:txBody>
        </p:sp>
        <p:sp>
          <p:nvSpPr>
            <p:cNvPr id="33" name="Oval 11">
              <a:extLst>
                <a:ext uri="{FF2B5EF4-FFF2-40B4-BE49-F238E27FC236}">
                  <a16:creationId xmlns:a16="http://schemas.microsoft.com/office/drawing/2014/main" id="{8681B44A-C036-EA4E-BEB8-E916A60ED278}"/>
                </a:ext>
              </a:extLst>
            </p:cNvPr>
            <p:cNvSpPr>
              <a:spLocks noChangeArrowheads="1"/>
            </p:cNvSpPr>
            <p:nvPr/>
          </p:nvSpPr>
          <p:spPr bwMode="auto">
            <a:xfrm>
              <a:off x="4413" y="2600"/>
              <a:ext cx="71"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endParaRPr lang="it-IT" altLang="it-IT" sz="2333"/>
            </a:p>
          </p:txBody>
        </p:sp>
        <p:sp>
          <p:nvSpPr>
            <p:cNvPr id="34" name="Oval 12">
              <a:extLst>
                <a:ext uri="{FF2B5EF4-FFF2-40B4-BE49-F238E27FC236}">
                  <a16:creationId xmlns:a16="http://schemas.microsoft.com/office/drawing/2014/main" id="{DF0E7488-C1B0-6947-B6A8-2F8FEF44BFB8}"/>
                </a:ext>
              </a:extLst>
            </p:cNvPr>
            <p:cNvSpPr>
              <a:spLocks noChangeArrowheads="1"/>
            </p:cNvSpPr>
            <p:nvPr/>
          </p:nvSpPr>
          <p:spPr bwMode="auto">
            <a:xfrm>
              <a:off x="3870" y="1438"/>
              <a:ext cx="1127" cy="1198"/>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endParaRPr lang="it-IT" altLang="it-IT" sz="2333"/>
            </a:p>
          </p:txBody>
        </p:sp>
        <p:sp>
          <p:nvSpPr>
            <p:cNvPr id="35" name="Oval 13">
              <a:extLst>
                <a:ext uri="{FF2B5EF4-FFF2-40B4-BE49-F238E27FC236}">
                  <a16:creationId xmlns:a16="http://schemas.microsoft.com/office/drawing/2014/main" id="{CA4B7DD0-C19E-0346-BB1F-2CAE34CB5FE6}"/>
                </a:ext>
              </a:extLst>
            </p:cNvPr>
            <p:cNvSpPr>
              <a:spLocks noChangeArrowheads="1"/>
            </p:cNvSpPr>
            <p:nvPr/>
          </p:nvSpPr>
          <p:spPr bwMode="auto">
            <a:xfrm>
              <a:off x="3887" y="2017"/>
              <a:ext cx="1128" cy="1198"/>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endParaRPr lang="it-IT" altLang="it-IT" sz="2333"/>
            </a:p>
          </p:txBody>
        </p:sp>
        <p:sp>
          <p:nvSpPr>
            <p:cNvPr id="36" name="Oval 14">
              <a:extLst>
                <a:ext uri="{FF2B5EF4-FFF2-40B4-BE49-F238E27FC236}">
                  <a16:creationId xmlns:a16="http://schemas.microsoft.com/office/drawing/2014/main" id="{E81DBA0A-CF90-6C43-8CE1-6F413C9529C4}"/>
                </a:ext>
              </a:extLst>
            </p:cNvPr>
            <p:cNvSpPr>
              <a:spLocks noChangeArrowheads="1"/>
            </p:cNvSpPr>
            <p:nvPr/>
          </p:nvSpPr>
          <p:spPr bwMode="auto">
            <a:xfrm>
              <a:off x="4891" y="2282"/>
              <a:ext cx="35" cy="3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endParaRPr lang="it-IT" altLang="it-IT" sz="2333"/>
            </a:p>
          </p:txBody>
        </p:sp>
        <p:sp>
          <p:nvSpPr>
            <p:cNvPr id="37" name="Oval 15">
              <a:extLst>
                <a:ext uri="{FF2B5EF4-FFF2-40B4-BE49-F238E27FC236}">
                  <a16:creationId xmlns:a16="http://schemas.microsoft.com/office/drawing/2014/main" id="{60772445-5F49-8F48-B0BD-3677F64B1114}"/>
                </a:ext>
              </a:extLst>
            </p:cNvPr>
            <p:cNvSpPr>
              <a:spLocks noChangeArrowheads="1"/>
            </p:cNvSpPr>
            <p:nvPr/>
          </p:nvSpPr>
          <p:spPr bwMode="auto">
            <a:xfrm>
              <a:off x="5558" y="2247"/>
              <a:ext cx="53" cy="3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endParaRPr lang="it-IT" altLang="it-IT" sz="2333"/>
            </a:p>
          </p:txBody>
        </p:sp>
        <p:sp>
          <p:nvSpPr>
            <p:cNvPr id="38" name="Freeform 16">
              <a:extLst>
                <a:ext uri="{FF2B5EF4-FFF2-40B4-BE49-F238E27FC236}">
                  <a16:creationId xmlns:a16="http://schemas.microsoft.com/office/drawing/2014/main" id="{F5B131B0-9C06-584B-87D4-8F65055EB3F5}"/>
                </a:ext>
              </a:extLst>
            </p:cNvPr>
            <p:cNvSpPr>
              <a:spLocks/>
            </p:cNvSpPr>
            <p:nvPr/>
          </p:nvSpPr>
          <p:spPr bwMode="auto">
            <a:xfrm>
              <a:off x="3799" y="2247"/>
              <a:ext cx="1777" cy="106"/>
            </a:xfrm>
            <a:custGeom>
              <a:avLst/>
              <a:gdLst>
                <a:gd name="T0" fmla="*/ 0 w 1777"/>
                <a:gd name="T1" fmla="*/ 88 h 106"/>
                <a:gd name="T2" fmla="*/ 0 w 1777"/>
                <a:gd name="T3" fmla="*/ 106 h 106"/>
                <a:gd name="T4" fmla="*/ 1777 w 1777"/>
                <a:gd name="T5" fmla="*/ 17 h 106"/>
                <a:gd name="T6" fmla="*/ 1777 w 1777"/>
                <a:gd name="T7" fmla="*/ 0 h 106"/>
                <a:gd name="T8" fmla="*/ 0 w 1777"/>
                <a:gd name="T9" fmla="*/ 88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7" h="106">
                  <a:moveTo>
                    <a:pt x="0" y="88"/>
                  </a:moveTo>
                  <a:lnTo>
                    <a:pt x="0" y="106"/>
                  </a:lnTo>
                  <a:lnTo>
                    <a:pt x="1777" y="17"/>
                  </a:lnTo>
                  <a:lnTo>
                    <a:pt x="1777" y="0"/>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500"/>
            </a:p>
          </p:txBody>
        </p:sp>
        <p:sp>
          <p:nvSpPr>
            <p:cNvPr id="39" name="Rectangle 17">
              <a:extLst>
                <a:ext uri="{FF2B5EF4-FFF2-40B4-BE49-F238E27FC236}">
                  <a16:creationId xmlns:a16="http://schemas.microsoft.com/office/drawing/2014/main" id="{FEAD0B29-AEA6-244F-8124-213EBB0DDA57}"/>
                </a:ext>
              </a:extLst>
            </p:cNvPr>
            <p:cNvSpPr>
              <a:spLocks noChangeArrowheads="1"/>
            </p:cNvSpPr>
            <p:nvPr/>
          </p:nvSpPr>
          <p:spPr bwMode="auto">
            <a:xfrm>
              <a:off x="3768" y="2376"/>
              <a:ext cx="15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pPr>
                <a:spcBef>
                  <a:spcPct val="0"/>
                </a:spcBef>
                <a:buFontTx/>
                <a:buNone/>
              </a:pPr>
              <a:r>
                <a:rPr lang="fr-FR" altLang="it-IT" sz="2250">
                  <a:solidFill>
                    <a:srgbClr val="000000"/>
                  </a:solidFill>
                </a:rPr>
                <a:t>A</a:t>
              </a:r>
              <a:endParaRPr lang="fr-FR" altLang="it-IT" sz="2000"/>
            </a:p>
          </p:txBody>
        </p:sp>
        <p:sp>
          <p:nvSpPr>
            <p:cNvPr id="40" name="Rectangle 18">
              <a:extLst>
                <a:ext uri="{FF2B5EF4-FFF2-40B4-BE49-F238E27FC236}">
                  <a16:creationId xmlns:a16="http://schemas.microsoft.com/office/drawing/2014/main" id="{98671861-9C72-1442-AA73-6333C847356D}"/>
                </a:ext>
              </a:extLst>
            </p:cNvPr>
            <p:cNvSpPr>
              <a:spLocks noChangeAspect="1" noChangeArrowheads="1"/>
            </p:cNvSpPr>
            <p:nvPr/>
          </p:nvSpPr>
          <p:spPr bwMode="auto">
            <a:xfrm>
              <a:off x="4416" y="1728"/>
              <a:ext cx="16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pPr>
                <a:spcBef>
                  <a:spcPct val="0"/>
                </a:spcBef>
                <a:buFontTx/>
                <a:buNone/>
              </a:pPr>
              <a:r>
                <a:rPr lang="fr-FR" altLang="it-IT" sz="2250">
                  <a:solidFill>
                    <a:srgbClr val="000000"/>
                  </a:solidFill>
                </a:rPr>
                <a:t>B</a:t>
              </a:r>
              <a:endParaRPr lang="fr-FR" altLang="it-IT" sz="2000"/>
            </a:p>
          </p:txBody>
        </p:sp>
        <p:sp>
          <p:nvSpPr>
            <p:cNvPr id="41" name="Rectangle 19">
              <a:extLst>
                <a:ext uri="{FF2B5EF4-FFF2-40B4-BE49-F238E27FC236}">
                  <a16:creationId xmlns:a16="http://schemas.microsoft.com/office/drawing/2014/main" id="{5A3A2FA5-D979-DD41-A379-328AFE758846}"/>
                </a:ext>
              </a:extLst>
            </p:cNvPr>
            <p:cNvSpPr>
              <a:spLocks noChangeArrowheads="1"/>
            </p:cNvSpPr>
            <p:nvPr/>
          </p:nvSpPr>
          <p:spPr bwMode="auto">
            <a:xfrm>
              <a:off x="4432" y="2729"/>
              <a:ext cx="14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pPr>
                <a:spcBef>
                  <a:spcPct val="0"/>
                </a:spcBef>
                <a:buFontTx/>
                <a:buNone/>
              </a:pPr>
              <a:r>
                <a:rPr lang="fr-FR" altLang="it-IT" sz="2250">
                  <a:solidFill>
                    <a:srgbClr val="000000"/>
                  </a:solidFill>
                </a:rPr>
                <a:t>C</a:t>
              </a:r>
              <a:endParaRPr lang="fr-FR" altLang="it-IT" sz="2000"/>
            </a:p>
          </p:txBody>
        </p:sp>
        <p:sp>
          <p:nvSpPr>
            <p:cNvPr id="42" name="Rectangle 20">
              <a:extLst>
                <a:ext uri="{FF2B5EF4-FFF2-40B4-BE49-F238E27FC236}">
                  <a16:creationId xmlns:a16="http://schemas.microsoft.com/office/drawing/2014/main" id="{BFA97E88-AF62-6E49-B102-3D6A66DB85CB}"/>
                </a:ext>
              </a:extLst>
            </p:cNvPr>
            <p:cNvSpPr>
              <a:spLocks noChangeArrowheads="1"/>
            </p:cNvSpPr>
            <p:nvPr/>
          </p:nvSpPr>
          <p:spPr bwMode="auto">
            <a:xfrm>
              <a:off x="4975" y="2305"/>
              <a:ext cx="15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pPr>
                <a:spcBef>
                  <a:spcPct val="0"/>
                </a:spcBef>
                <a:buFontTx/>
                <a:buNone/>
              </a:pPr>
              <a:r>
                <a:rPr lang="fr-FR" altLang="it-IT" sz="2250">
                  <a:solidFill>
                    <a:srgbClr val="000000"/>
                  </a:solidFill>
                </a:rPr>
                <a:t>O</a:t>
              </a:r>
              <a:endParaRPr lang="fr-FR" altLang="it-IT" sz="2000"/>
            </a:p>
          </p:txBody>
        </p:sp>
      </p:grpSp>
      <p:sp>
        <p:nvSpPr>
          <p:cNvPr id="44034" name="Rectangle 2">
            <a:extLst>
              <a:ext uri="{FF2B5EF4-FFF2-40B4-BE49-F238E27FC236}">
                <a16:creationId xmlns:a16="http://schemas.microsoft.com/office/drawing/2014/main" id="{99114599-EDD9-CF44-8394-489839C31FFB}"/>
              </a:ext>
            </a:extLst>
          </p:cNvPr>
          <p:cNvSpPr>
            <a:spLocks noGrp="1" noChangeArrowheads="1"/>
          </p:cNvSpPr>
          <p:nvPr>
            <p:ph type="title"/>
          </p:nvPr>
        </p:nvSpPr>
        <p:spPr>
          <a:xfrm>
            <a:off x="670719" y="864190"/>
            <a:ext cx="7139781" cy="952500"/>
          </a:xfrm>
          <a:solidFill>
            <a:schemeClr val="bg1"/>
          </a:solidFill>
        </p:spPr>
        <p:txBody>
          <a:bodyPr>
            <a:normAutofit fontScale="90000"/>
          </a:bodyPr>
          <a:lstStyle/>
          <a:p>
            <a:pPr algn="l"/>
            <a:br>
              <a:rPr lang="fr-FR" altLang="it-IT" sz="2000" dirty="0"/>
            </a:br>
            <a:r>
              <a:rPr lang="fr-FR" altLang="it-IT" sz="2000" dirty="0"/>
              <a:t>Démontrer que la bissectrice d ’un angle </a:t>
            </a:r>
            <a:r>
              <a:rPr lang="fr-FR" altLang="it-IT" sz="2000" dirty="0">
                <a:solidFill>
                  <a:srgbClr val="FF0000"/>
                </a:solidFill>
              </a:rPr>
              <a:t>par construction</a:t>
            </a:r>
            <a:r>
              <a:rPr lang="fr-FR" altLang="it-IT" sz="2000" dirty="0"/>
              <a:t> est une bissectrice  </a:t>
            </a:r>
            <a:r>
              <a:rPr lang="fr-FR" altLang="it-IT" sz="2000" dirty="0">
                <a:solidFill>
                  <a:srgbClr val="FF0000"/>
                </a:solidFill>
              </a:rPr>
              <a:t>par critère d ’égalité </a:t>
            </a:r>
            <a:r>
              <a:rPr lang="fr-FR" altLang="it-IT" sz="2000" dirty="0"/>
              <a:t>(congruence).</a:t>
            </a:r>
            <a:br>
              <a:rPr lang="fr-FR" altLang="it-IT" dirty="0"/>
            </a:br>
            <a:endParaRPr lang="fr-FR" altLang="it-IT" dirty="0"/>
          </a:p>
        </p:txBody>
      </p:sp>
      <p:sp>
        <p:nvSpPr>
          <p:cNvPr id="44053" name="Text Box 21">
            <a:extLst>
              <a:ext uri="{FF2B5EF4-FFF2-40B4-BE49-F238E27FC236}">
                <a16:creationId xmlns:a16="http://schemas.microsoft.com/office/drawing/2014/main" id="{F4B13194-8711-4340-B17A-BA005843D3B4}"/>
              </a:ext>
            </a:extLst>
          </p:cNvPr>
          <p:cNvSpPr txBox="1">
            <a:spLocks noChangeArrowheads="1"/>
          </p:cNvSpPr>
          <p:nvPr/>
        </p:nvSpPr>
        <p:spPr bwMode="auto">
          <a:xfrm>
            <a:off x="670719" y="1690760"/>
            <a:ext cx="490194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pPr>
              <a:spcBef>
                <a:spcPct val="0"/>
              </a:spcBef>
              <a:buFontTx/>
              <a:buNone/>
            </a:pPr>
            <a:r>
              <a:rPr lang="fr-FR" altLang="it-IT" sz="2000" dirty="0"/>
              <a:t>AB = AC </a:t>
            </a:r>
            <a:r>
              <a:rPr lang="fr-FR" altLang="it-IT" sz="2000" dirty="0">
                <a:solidFill>
                  <a:srgbClr val="FF0000"/>
                </a:solidFill>
              </a:rPr>
              <a:t>par</a:t>
            </a:r>
            <a:r>
              <a:rPr lang="fr-FR" altLang="it-IT" sz="2000" dirty="0"/>
              <a:t> circonférence</a:t>
            </a:r>
          </a:p>
          <a:p>
            <a:pPr>
              <a:spcBef>
                <a:spcPct val="0"/>
              </a:spcBef>
              <a:buFontTx/>
              <a:buNone/>
            </a:pPr>
            <a:r>
              <a:rPr lang="fr-FR" altLang="it-IT" sz="2000" dirty="0"/>
              <a:t>AO est en commun</a:t>
            </a:r>
          </a:p>
          <a:p>
            <a:pPr>
              <a:spcBef>
                <a:spcPct val="0"/>
              </a:spcBef>
              <a:buFontTx/>
              <a:buNone/>
            </a:pPr>
            <a:r>
              <a:rPr lang="fr-FR" altLang="it-IT" sz="2000" dirty="0"/>
              <a:t>OB = OC </a:t>
            </a:r>
            <a:r>
              <a:rPr lang="fr-FR" altLang="it-IT" sz="2000" dirty="0">
                <a:solidFill>
                  <a:srgbClr val="FF0000"/>
                </a:solidFill>
              </a:rPr>
              <a:t>par </a:t>
            </a:r>
            <a:r>
              <a:rPr lang="fr-FR" altLang="it-IT" sz="2000" dirty="0"/>
              <a:t>circonférence centres en A et B</a:t>
            </a:r>
          </a:p>
          <a:p>
            <a:pPr>
              <a:spcBef>
                <a:spcPct val="0"/>
              </a:spcBef>
              <a:buFontTx/>
              <a:buNone/>
            </a:pPr>
            <a:r>
              <a:rPr lang="fr-FR" altLang="it-IT" sz="2000" dirty="0"/>
              <a:t>Les deux triangles sont égaux par le troisième critère d ’égalité</a:t>
            </a:r>
          </a:p>
          <a:p>
            <a:pPr>
              <a:spcBef>
                <a:spcPct val="0"/>
              </a:spcBef>
              <a:buFontTx/>
              <a:buNone/>
            </a:pPr>
            <a:r>
              <a:rPr lang="fr-FR" altLang="it-IT" sz="2000" dirty="0"/>
              <a:t>( ∆ ABO = ∆ AOC)</a:t>
            </a:r>
          </a:p>
          <a:p>
            <a:pPr>
              <a:spcBef>
                <a:spcPct val="0"/>
              </a:spcBef>
              <a:buFontTx/>
              <a:buNone/>
            </a:pPr>
            <a:r>
              <a:rPr lang="fr-FR" altLang="it-IT" sz="2000" dirty="0"/>
              <a:t>Les côtés égaux  correspondent aux angles  égaux et donc</a:t>
            </a:r>
          </a:p>
          <a:p>
            <a:pPr>
              <a:spcBef>
                <a:spcPct val="0"/>
              </a:spcBef>
              <a:buFontTx/>
              <a:buNone/>
            </a:pPr>
            <a:r>
              <a:rPr lang="fr-FR" altLang="it-IT" sz="2000" dirty="0"/>
              <a:t>&lt; OAC =  &lt; BAO</a:t>
            </a:r>
          </a:p>
          <a:p>
            <a:pPr>
              <a:spcBef>
                <a:spcPct val="0"/>
              </a:spcBef>
              <a:buFontTx/>
              <a:buNone/>
            </a:pPr>
            <a:r>
              <a:rPr lang="fr-FR" altLang="it-IT" sz="2000" dirty="0"/>
              <a:t>AO est la bissectrice de BAC</a:t>
            </a:r>
          </a:p>
          <a:p>
            <a:pPr>
              <a:spcBef>
                <a:spcPct val="0"/>
              </a:spcBef>
              <a:buFontTx/>
              <a:buNone/>
            </a:pPr>
            <a:r>
              <a:rPr lang="fr-FR" altLang="it-IT" sz="2000" dirty="0"/>
              <a:t>Comme on voulait démontrer</a:t>
            </a:r>
          </a:p>
        </p:txBody>
      </p:sp>
      <p:sp>
        <p:nvSpPr>
          <p:cNvPr id="44054" name="Text Box 22">
            <a:extLst>
              <a:ext uri="{FF2B5EF4-FFF2-40B4-BE49-F238E27FC236}">
                <a16:creationId xmlns:a16="http://schemas.microsoft.com/office/drawing/2014/main" id="{94729300-6952-574A-84CD-D6C5233981DE}"/>
              </a:ext>
            </a:extLst>
          </p:cNvPr>
          <p:cNvSpPr txBox="1">
            <a:spLocks noChangeArrowheads="1"/>
          </p:cNvSpPr>
          <p:nvPr/>
        </p:nvSpPr>
        <p:spPr bwMode="auto">
          <a:xfrm>
            <a:off x="670719" y="289104"/>
            <a:ext cx="78025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800">
                <a:solidFill>
                  <a:schemeClr val="tx1"/>
                </a:solidFill>
                <a:latin typeface="Times" pitchFamily="2" charset="0"/>
              </a:defRPr>
            </a:lvl3pPr>
            <a:lvl4pPr marL="1600200" indent="-228600">
              <a:spcBef>
                <a:spcPct val="20000"/>
              </a:spcBef>
              <a:buChar char="•"/>
              <a:defRPr sz="2800">
                <a:solidFill>
                  <a:schemeClr val="tx1"/>
                </a:solidFill>
                <a:latin typeface="Times" pitchFamily="2" charset="0"/>
              </a:defRPr>
            </a:lvl4pPr>
            <a:lvl5pPr marL="2057400" indent="-228600">
              <a:spcBef>
                <a:spcPct val="20000"/>
              </a:spcBef>
              <a:buChar char="•"/>
              <a:defRPr sz="2800">
                <a:solidFill>
                  <a:schemeClr val="tx1"/>
                </a:solidFill>
                <a:latin typeface="Times" pitchFamily="2" charset="0"/>
              </a:defRPr>
            </a:lvl5pPr>
            <a:lvl6pPr marL="2514600" indent="-228600" eaLnBrk="0" fontAlgn="base" hangingPunct="0">
              <a:spcBef>
                <a:spcPct val="20000"/>
              </a:spcBef>
              <a:spcAft>
                <a:spcPct val="0"/>
              </a:spcAft>
              <a:buChar char="•"/>
              <a:defRPr sz="2800">
                <a:solidFill>
                  <a:schemeClr val="tx1"/>
                </a:solidFill>
                <a:latin typeface="Times" pitchFamily="2" charset="0"/>
              </a:defRPr>
            </a:lvl6pPr>
            <a:lvl7pPr marL="2971800" indent="-228600" eaLnBrk="0" fontAlgn="base" hangingPunct="0">
              <a:spcBef>
                <a:spcPct val="20000"/>
              </a:spcBef>
              <a:spcAft>
                <a:spcPct val="0"/>
              </a:spcAft>
              <a:buChar char="•"/>
              <a:defRPr sz="2800">
                <a:solidFill>
                  <a:schemeClr val="tx1"/>
                </a:solidFill>
                <a:latin typeface="Times" pitchFamily="2" charset="0"/>
              </a:defRPr>
            </a:lvl7pPr>
            <a:lvl8pPr marL="3429000" indent="-228600" eaLnBrk="0" fontAlgn="base" hangingPunct="0">
              <a:spcBef>
                <a:spcPct val="20000"/>
              </a:spcBef>
              <a:spcAft>
                <a:spcPct val="0"/>
              </a:spcAft>
              <a:buChar char="•"/>
              <a:defRPr sz="2800">
                <a:solidFill>
                  <a:schemeClr val="tx1"/>
                </a:solidFill>
                <a:latin typeface="Times" pitchFamily="2" charset="0"/>
              </a:defRPr>
            </a:lvl8pPr>
            <a:lvl9pPr marL="3886200" indent="-228600" eaLnBrk="0" fontAlgn="base" hangingPunct="0">
              <a:spcBef>
                <a:spcPct val="20000"/>
              </a:spcBef>
              <a:spcAft>
                <a:spcPct val="0"/>
              </a:spcAft>
              <a:buChar char="•"/>
              <a:defRPr sz="2800">
                <a:solidFill>
                  <a:schemeClr val="tx1"/>
                </a:solidFill>
                <a:latin typeface="Times" pitchFamily="2" charset="0"/>
              </a:defRPr>
            </a:lvl9pPr>
          </a:lstStyle>
          <a:p>
            <a:pPr>
              <a:spcBef>
                <a:spcPct val="0"/>
              </a:spcBef>
              <a:buFontTx/>
              <a:buNone/>
            </a:pPr>
            <a:r>
              <a:rPr lang="fr-FR" altLang="it-IT" sz="3000" dirty="0"/>
              <a:t>Massimiliano (1C </a:t>
            </a:r>
            <a:r>
              <a:rPr lang="fr-FR" altLang="it-IT" sz="3000" dirty="0" err="1"/>
              <a:t>Liceo</a:t>
            </a:r>
            <a:r>
              <a:rPr lang="fr-FR" altLang="it-IT" sz="3000" dirty="0"/>
              <a:t> </a:t>
            </a:r>
            <a:r>
              <a:rPr lang="fr-FR" altLang="it-IT" sz="3000" dirty="0" err="1"/>
              <a:t>scientifico</a:t>
            </a:r>
            <a:r>
              <a:rPr lang="fr-FR" altLang="it-IT" sz="3000" dirty="0"/>
              <a:t>)</a:t>
            </a:r>
          </a:p>
        </p:txBody>
      </p:sp>
      <p:pic>
        <p:nvPicPr>
          <p:cNvPr id="2" name="Immagine 1">
            <a:extLst>
              <a:ext uri="{FF2B5EF4-FFF2-40B4-BE49-F238E27FC236}">
                <a16:creationId xmlns:a16="http://schemas.microsoft.com/office/drawing/2014/main" id="{FD93D7D8-7FB7-A14C-ABF5-450D110FAEFD}"/>
              </a:ext>
            </a:extLst>
          </p:cNvPr>
          <p:cNvPicPr>
            <a:picLocks noChangeAspect="1"/>
          </p:cNvPicPr>
          <p:nvPr/>
        </p:nvPicPr>
        <p:blipFill>
          <a:blip r:embed="rId3"/>
          <a:stretch>
            <a:fillRect/>
          </a:stretch>
        </p:blipFill>
        <p:spPr>
          <a:xfrm>
            <a:off x="5706175" y="1566424"/>
            <a:ext cx="3415228" cy="3175944"/>
          </a:xfrm>
          <a:prstGeom prst="rect">
            <a:avLst/>
          </a:prstGeom>
        </p:spPr>
      </p:pic>
    </p:spTree>
    <p:extLst>
      <p:ext uri="{BB962C8B-B14F-4D97-AF65-F5344CB8AC3E}">
        <p14:creationId xmlns:p14="http://schemas.microsoft.com/office/powerpoint/2010/main" val="26516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t>Le signifié de démonstration dans une théorie</a:t>
            </a:r>
          </a:p>
        </p:txBody>
      </p:sp>
      <p:sp>
        <p:nvSpPr>
          <p:cNvPr id="5" name="Segnaposto contenuto 4"/>
          <p:cNvSpPr>
            <a:spLocks noGrp="1"/>
          </p:cNvSpPr>
          <p:nvPr>
            <p:ph idx="1"/>
          </p:nvPr>
        </p:nvSpPr>
        <p:spPr/>
        <p:txBody>
          <a:bodyPr>
            <a:normAutofit lnSpcReduction="10000"/>
          </a:bodyPr>
          <a:lstStyle/>
          <a:p>
            <a:endParaRPr lang="it-IT" dirty="0"/>
          </a:p>
          <a:p>
            <a:pPr algn="just"/>
            <a:r>
              <a:rPr lang="fr-FR" dirty="0"/>
              <a:t>une premier signifié de « démontrer » émerge par rapport à des règles communes d’acceptabilité d’une construction (dans le EGD)</a:t>
            </a:r>
          </a:p>
          <a:p>
            <a:pPr algn="just"/>
            <a:r>
              <a:rPr lang="fr-FR" dirty="0"/>
              <a:t>L’utilisation d’un </a:t>
            </a:r>
            <a:r>
              <a:rPr lang="fr-FR" dirty="0">
                <a:solidFill>
                  <a:srgbClr val="FF0000"/>
                </a:solidFill>
              </a:rPr>
              <a:t>commande</a:t>
            </a:r>
            <a:r>
              <a:rPr lang="fr-FR" dirty="0"/>
              <a:t> correspond à l’utilisation d’un </a:t>
            </a:r>
            <a:r>
              <a:rPr lang="fr-FR" dirty="0">
                <a:solidFill>
                  <a:srgbClr val="FF0000"/>
                </a:solidFill>
              </a:rPr>
              <a:t>Axiome</a:t>
            </a:r>
            <a:r>
              <a:rPr lang="fr-FR" dirty="0"/>
              <a:t>  au d’un </a:t>
            </a:r>
            <a:r>
              <a:rPr lang="fr-FR" dirty="0">
                <a:solidFill>
                  <a:srgbClr val="FF0000"/>
                </a:solidFill>
              </a:rPr>
              <a:t>Théorème</a:t>
            </a:r>
          </a:p>
          <a:p>
            <a:pPr>
              <a:buNone/>
            </a:pPr>
            <a:endParaRPr lang="fr-FR" dirty="0"/>
          </a:p>
          <a:p>
            <a:r>
              <a:rPr lang="fr-FR" dirty="0"/>
              <a:t>de ce premier signifié part l’évolution vers le sens théorique de démonstration et de théorie</a:t>
            </a:r>
          </a:p>
          <a:p>
            <a:endParaRPr lang="it-IT" dirty="0"/>
          </a:p>
        </p:txBody>
      </p:sp>
      <p:sp>
        <p:nvSpPr>
          <p:cNvPr id="3" name="Segnaposto data 2"/>
          <p:cNvSpPr>
            <a:spLocks noGrp="1"/>
          </p:cNvSpPr>
          <p:nvPr>
            <p:ph type="dt" sz="half" idx="10"/>
          </p:nvPr>
        </p:nvSpPr>
        <p:spPr/>
        <p:txBody>
          <a:bodyPr/>
          <a:lstStyle/>
          <a:p>
            <a:fld id="{D4A3FC3A-ED45-1E4E-B941-EE5773E88301}" type="datetime1">
              <a:rPr lang="it-IT" smtClean="0"/>
              <a:pPr/>
              <a:t>10/06/22</a:t>
            </a:fld>
            <a:endParaRPr lang="it-IT"/>
          </a:p>
        </p:txBody>
      </p:sp>
      <p:sp>
        <p:nvSpPr>
          <p:cNvPr id="4" name="Segnaposto numero diapositiva 3"/>
          <p:cNvSpPr>
            <a:spLocks noGrp="1"/>
          </p:cNvSpPr>
          <p:nvPr>
            <p:ph type="sldNum" sz="quarter" idx="12"/>
          </p:nvPr>
        </p:nvSpPr>
        <p:spPr/>
        <p:txBody>
          <a:bodyPr/>
          <a:lstStyle/>
          <a:p>
            <a:fld id="{0BA3C251-8D38-CE4D-821F-2855A5C13223}" type="slidenum">
              <a:rPr lang="it-IT" smtClean="0"/>
              <a:pPr/>
              <a:t>45</a:t>
            </a:fld>
            <a:endParaRPr lang="it-IT"/>
          </a:p>
        </p:txBody>
      </p:sp>
    </p:spTree>
    <p:extLst>
      <p:ext uri="{BB962C8B-B14F-4D97-AF65-F5344CB8AC3E}">
        <p14:creationId xmlns:p14="http://schemas.microsoft.com/office/powerpoint/2010/main" val="110870583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data 4"/>
          <p:cNvSpPr>
            <a:spLocks noGrp="1"/>
          </p:cNvSpPr>
          <p:nvPr>
            <p:ph type="dt" sz="half" idx="10"/>
          </p:nvPr>
        </p:nvSpPr>
        <p:spPr/>
        <p:txBody>
          <a:bodyPr/>
          <a:lstStyle/>
          <a:p>
            <a:fld id="{6FD046D0-E259-BA4E-A345-6B025627BECC}" type="datetime1">
              <a:rPr lang="it-IT" smtClean="0"/>
              <a:pPr/>
              <a:t>10/06/22</a:t>
            </a:fld>
            <a:endParaRPr lang="en-US"/>
          </a:p>
        </p:txBody>
      </p:sp>
      <p:sp>
        <p:nvSpPr>
          <p:cNvPr id="15" name="Segnaposto numero diapositiva 6"/>
          <p:cNvSpPr>
            <a:spLocks noGrp="1"/>
          </p:cNvSpPr>
          <p:nvPr>
            <p:ph type="sldNum" sz="quarter" idx="12"/>
          </p:nvPr>
        </p:nvSpPr>
        <p:spPr/>
        <p:txBody>
          <a:bodyPr/>
          <a:lstStyle/>
          <a:p>
            <a:fld id="{EABFC9CC-898C-2244-9C86-5C6E82B53937}" type="slidenum">
              <a:rPr lang="en-US"/>
              <a:pPr/>
              <a:t>46</a:t>
            </a:fld>
            <a:endParaRPr lang="en-US"/>
          </a:p>
        </p:txBody>
      </p:sp>
      <p:sp>
        <p:nvSpPr>
          <p:cNvPr id="206850" name="Rectangle 2"/>
          <p:cNvSpPr>
            <a:spLocks noGrp="1" noChangeArrowheads="1"/>
          </p:cNvSpPr>
          <p:nvPr>
            <p:ph type="title"/>
          </p:nvPr>
        </p:nvSpPr>
        <p:spPr/>
        <p:txBody>
          <a:bodyPr/>
          <a:lstStyle/>
          <a:p>
            <a:r>
              <a:rPr lang="fr-FR" sz="2667" dirty="0"/>
              <a:t>Organisation des activités en classe</a:t>
            </a:r>
            <a:endParaRPr lang="fr-FR" sz="2333" dirty="0"/>
          </a:p>
        </p:txBody>
      </p:sp>
      <p:sp>
        <p:nvSpPr>
          <p:cNvPr id="206851" name="Rectangle 3"/>
          <p:cNvSpPr>
            <a:spLocks noGrp="1" noChangeArrowheads="1"/>
          </p:cNvSpPr>
          <p:nvPr>
            <p:ph type="body" sz="half" idx="1"/>
          </p:nvPr>
        </p:nvSpPr>
        <p:spPr>
          <a:xfrm>
            <a:off x="1627188" y="1778001"/>
            <a:ext cx="3135313" cy="1496219"/>
          </a:xfrm>
        </p:spPr>
        <p:txBody>
          <a:bodyPr/>
          <a:lstStyle/>
          <a:p>
            <a:pPr>
              <a:lnSpc>
                <a:spcPct val="90000"/>
              </a:lnSpc>
              <a:buSzPct val="130000"/>
              <a:buFont typeface="Wingdings" charset="2"/>
              <a:buChar char=":"/>
            </a:pPr>
            <a:r>
              <a:rPr lang="fr-FR" dirty="0"/>
              <a:t>En laboratoire résoudre les problèmes de </a:t>
            </a:r>
            <a:r>
              <a:rPr lang="fr-FR" dirty="0" err="1"/>
              <a:t>constrution</a:t>
            </a:r>
            <a:r>
              <a:rPr lang="fr-FR" dirty="0"/>
              <a:t> </a:t>
            </a:r>
          </a:p>
        </p:txBody>
      </p:sp>
      <p:sp>
        <p:nvSpPr>
          <p:cNvPr id="206852" name="Text Box 4"/>
          <p:cNvSpPr txBox="1">
            <a:spLocks noChangeArrowheads="1"/>
          </p:cNvSpPr>
          <p:nvPr/>
        </p:nvSpPr>
        <p:spPr bwMode="auto">
          <a:xfrm>
            <a:off x="5080001" y="4381500"/>
            <a:ext cx="3061229" cy="1097545"/>
          </a:xfrm>
          <a:prstGeom prst="rect">
            <a:avLst/>
          </a:prstGeom>
          <a:noFill/>
          <a:ln w="9525">
            <a:noFill/>
            <a:miter lim="800000"/>
            <a:headEnd/>
            <a:tailEnd/>
          </a:ln>
          <a:effectLst/>
        </p:spPr>
        <p:txBody>
          <a:bodyPr>
            <a:prstTxWarp prst="textNoShape">
              <a:avLst/>
            </a:prstTxWarp>
            <a:spAutoFit/>
          </a:bodyPr>
          <a:lstStyle/>
          <a:p>
            <a:pPr algn="ctr">
              <a:lnSpc>
                <a:spcPct val="90000"/>
              </a:lnSpc>
              <a:spcBef>
                <a:spcPct val="20000"/>
              </a:spcBef>
              <a:buClr>
                <a:schemeClr val="tx1"/>
              </a:buClr>
              <a:buSzPct val="85000"/>
              <a:buFont typeface="Wingdings" charset="2"/>
              <a:buChar char="&amp;"/>
            </a:pPr>
            <a:r>
              <a:rPr lang="it-IT" sz="2333" dirty="0">
                <a:latin typeface="Times" charset="0"/>
              </a:rPr>
              <a:t> </a:t>
            </a:r>
            <a:r>
              <a:rPr lang="fr-FR" sz="2333" dirty="0">
                <a:latin typeface="Times" charset="0"/>
              </a:rPr>
              <a:t>Analyse collectif des cahiers</a:t>
            </a:r>
          </a:p>
          <a:p>
            <a:endParaRPr lang="it-IT" sz="2333" dirty="0">
              <a:latin typeface="Times" charset="0"/>
            </a:endParaRPr>
          </a:p>
        </p:txBody>
      </p:sp>
      <p:sp>
        <p:nvSpPr>
          <p:cNvPr id="206853" name="AutoShape 5"/>
          <p:cNvSpPr>
            <a:spLocks noChangeArrowheads="1"/>
          </p:cNvSpPr>
          <p:nvPr/>
        </p:nvSpPr>
        <p:spPr bwMode="auto">
          <a:xfrm>
            <a:off x="6604000" y="4000500"/>
            <a:ext cx="317500" cy="381000"/>
          </a:xfrm>
          <a:prstGeom prst="downArrow">
            <a:avLst>
              <a:gd name="adj1" fmla="val 50000"/>
              <a:gd name="adj2" fmla="val 30000"/>
            </a:avLst>
          </a:prstGeom>
          <a:solidFill>
            <a:srgbClr val="A5CCC7"/>
          </a:solidFill>
          <a:ln w="9525">
            <a:solidFill>
              <a:schemeClr val="tx1"/>
            </a:solidFill>
            <a:miter lim="800000"/>
            <a:headEnd/>
            <a:tailEnd/>
          </a:ln>
          <a:effectLst/>
        </p:spPr>
        <p:txBody>
          <a:bodyPr wrap="none" anchor="ctr">
            <a:prstTxWarp prst="textNoShape">
              <a:avLst/>
            </a:prstTxWarp>
          </a:bodyPr>
          <a:lstStyle/>
          <a:p>
            <a:endParaRPr lang="it-IT" sz="1500"/>
          </a:p>
        </p:txBody>
      </p:sp>
      <p:sp>
        <p:nvSpPr>
          <p:cNvPr id="206854" name="AutoShape 6"/>
          <p:cNvSpPr>
            <a:spLocks noChangeArrowheads="1"/>
          </p:cNvSpPr>
          <p:nvPr/>
        </p:nvSpPr>
        <p:spPr bwMode="auto">
          <a:xfrm rot="-2235119">
            <a:off x="5859199" y="1391708"/>
            <a:ext cx="611188" cy="1583532"/>
          </a:xfrm>
          <a:prstGeom prst="curvedLeftArrow">
            <a:avLst>
              <a:gd name="adj1" fmla="val 51818"/>
              <a:gd name="adj2" fmla="val 103636"/>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it-IT" sz="1500"/>
          </a:p>
        </p:txBody>
      </p:sp>
      <p:sp>
        <p:nvSpPr>
          <p:cNvPr id="206855" name="AutoShape 7"/>
          <p:cNvSpPr>
            <a:spLocks noChangeArrowheads="1"/>
          </p:cNvSpPr>
          <p:nvPr/>
        </p:nvSpPr>
        <p:spPr bwMode="auto">
          <a:xfrm rot="4430646">
            <a:off x="4169172" y="3450828"/>
            <a:ext cx="801688" cy="1647032"/>
          </a:xfrm>
          <a:prstGeom prst="curvedLeftArrow">
            <a:avLst>
              <a:gd name="adj1" fmla="val 41089"/>
              <a:gd name="adj2" fmla="val 82178"/>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it-IT" sz="1500"/>
          </a:p>
        </p:txBody>
      </p:sp>
      <p:sp>
        <p:nvSpPr>
          <p:cNvPr id="206856" name="AutoShape 8"/>
          <p:cNvSpPr>
            <a:spLocks noChangeArrowheads="1"/>
          </p:cNvSpPr>
          <p:nvPr/>
        </p:nvSpPr>
        <p:spPr bwMode="auto">
          <a:xfrm rot="11999072">
            <a:off x="1397000" y="1968500"/>
            <a:ext cx="381000" cy="1333500"/>
          </a:xfrm>
          <a:prstGeom prst="curvedLeftArrow">
            <a:avLst>
              <a:gd name="adj1" fmla="val 70000"/>
              <a:gd name="adj2" fmla="val 140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it-IT" sz="1500"/>
          </a:p>
        </p:txBody>
      </p:sp>
      <p:sp>
        <p:nvSpPr>
          <p:cNvPr id="206857" name="Rectangle 9"/>
          <p:cNvSpPr>
            <a:spLocks noGrp="1" noChangeArrowheads="1"/>
          </p:cNvSpPr>
          <p:nvPr>
            <p:ph type="body" sz="half" idx="2"/>
          </p:nvPr>
        </p:nvSpPr>
        <p:spPr>
          <a:xfrm>
            <a:off x="4572000" y="2909094"/>
            <a:ext cx="3175000" cy="824177"/>
          </a:xfrm>
          <a:solidFill>
            <a:srgbClr val="A5CCC7"/>
          </a:solidFill>
        </p:spPr>
        <p:txBody>
          <a:bodyPr>
            <a:normAutofit lnSpcReduction="10000"/>
          </a:bodyPr>
          <a:lstStyle/>
          <a:p>
            <a:pPr lvl="1">
              <a:buFontTx/>
              <a:buNone/>
            </a:pPr>
            <a:r>
              <a:rPr lang="fr-FR" sz="2333" b="1" i="1" dirty="0">
                <a:solidFill>
                  <a:schemeClr val="bg2"/>
                </a:solidFill>
                <a:effectLst>
                  <a:outerShdw blurRad="38100" dist="38100" dir="2700000" algn="tl">
                    <a:srgbClr val="000000"/>
                  </a:outerShdw>
                </a:effectLst>
              </a:rPr>
              <a:t>Discussion collective</a:t>
            </a:r>
            <a:r>
              <a:rPr lang="it-IT" sz="2333" b="1" i="1" dirty="0">
                <a:solidFill>
                  <a:schemeClr val="bg2"/>
                </a:solidFill>
                <a:effectLst>
                  <a:outerShdw blurRad="38100" dist="38100" dir="2700000" algn="tl">
                    <a:srgbClr val="000000"/>
                  </a:outerShdw>
                </a:effectLst>
              </a:rPr>
              <a:t>
</a:t>
            </a:r>
            <a:endParaRPr lang="it-IT" dirty="0"/>
          </a:p>
        </p:txBody>
      </p:sp>
      <p:grpSp>
        <p:nvGrpSpPr>
          <p:cNvPr id="2" name="Group 10"/>
          <p:cNvGrpSpPr>
            <a:grpSpLocks/>
          </p:cNvGrpSpPr>
          <p:nvPr/>
        </p:nvGrpSpPr>
        <p:grpSpPr bwMode="auto">
          <a:xfrm>
            <a:off x="1206500" y="3174998"/>
            <a:ext cx="3492500" cy="810948"/>
            <a:chOff x="336" y="2400"/>
            <a:chExt cx="2640" cy="613"/>
          </a:xfrm>
        </p:grpSpPr>
        <p:sp>
          <p:nvSpPr>
            <p:cNvPr id="206859" name="Text Box 11"/>
            <p:cNvSpPr txBox="1">
              <a:spLocks noChangeArrowheads="1"/>
            </p:cNvSpPr>
            <p:nvPr/>
          </p:nvSpPr>
          <p:spPr bwMode="auto">
            <a:xfrm>
              <a:off x="864" y="2400"/>
              <a:ext cx="2112" cy="613"/>
            </a:xfrm>
            <a:prstGeom prst="rect">
              <a:avLst/>
            </a:prstGeom>
            <a:noFill/>
            <a:ln w="9525">
              <a:noFill/>
              <a:miter lim="800000"/>
              <a:headEnd/>
              <a:tailEnd/>
            </a:ln>
            <a:effectLst/>
          </p:spPr>
          <p:txBody>
            <a:bodyPr>
              <a:prstTxWarp prst="textNoShape">
                <a:avLst/>
              </a:prstTxWarp>
              <a:spAutoFit/>
            </a:bodyPr>
            <a:lstStyle/>
            <a:p>
              <a:pPr>
                <a:spcBef>
                  <a:spcPct val="20000"/>
                </a:spcBef>
                <a:buSzPct val="110000"/>
                <a:buFont typeface="Wingdings" charset="2"/>
                <a:buChar char="!"/>
              </a:pPr>
              <a:r>
                <a:rPr lang="fr-FR" sz="2333" dirty="0">
                  <a:latin typeface="Times" charset="0"/>
                </a:rPr>
                <a:t> Rédaction de cahier personnel</a:t>
              </a:r>
            </a:p>
          </p:txBody>
        </p:sp>
        <p:pic>
          <p:nvPicPr>
            <p:cNvPr id="206860" name="Picture 12"/>
            <p:cNvPicPr>
              <a:picLocks noChangeAspect="1" noChangeArrowheads="1"/>
            </p:cNvPicPr>
            <p:nvPr/>
          </p:nvPicPr>
          <p:blipFill>
            <a:blip r:embed="rId3"/>
            <a:srcRect l="33670" t="6903" r="3915" b="4143"/>
            <a:stretch>
              <a:fillRect/>
            </a:stretch>
          </p:blipFill>
          <p:spPr bwMode="auto">
            <a:xfrm>
              <a:off x="336" y="2544"/>
              <a:ext cx="528" cy="426"/>
            </a:xfrm>
            <a:prstGeom prst="rect">
              <a:avLst/>
            </a:prstGeom>
            <a:noFill/>
          </p:spPr>
        </p:pic>
      </p:grpSp>
    </p:spTree>
    <p:extLst>
      <p:ext uri="{BB962C8B-B14F-4D97-AF65-F5344CB8AC3E}">
        <p14:creationId xmlns:p14="http://schemas.microsoft.com/office/powerpoint/2010/main" val="1786232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6853"/>
                                        </p:tgtEl>
                                        <p:attrNameLst>
                                          <p:attrName>style.visibility</p:attrName>
                                        </p:attrNameLst>
                                      </p:cBhvr>
                                      <p:to>
                                        <p:strVal val="visible"/>
                                      </p:to>
                                    </p:set>
                                    <p:animEffect transition="in" filter="fade">
                                      <p:cBhvr>
                                        <p:cTn id="7" dur="1000"/>
                                        <p:tgtEl>
                                          <p:spTgt spid="206853"/>
                                        </p:tgtEl>
                                      </p:cBhvr>
                                    </p:animEffect>
                                    <p:anim calcmode="lin" valueType="num">
                                      <p:cBhvr>
                                        <p:cTn id="8" dur="1000" fill="hold"/>
                                        <p:tgtEl>
                                          <p:spTgt spid="206853"/>
                                        </p:tgtEl>
                                        <p:attrNameLst>
                                          <p:attrName>ppt_x</p:attrName>
                                        </p:attrNameLst>
                                      </p:cBhvr>
                                      <p:tavLst>
                                        <p:tav tm="0">
                                          <p:val>
                                            <p:strVal val="#ppt_x"/>
                                          </p:val>
                                        </p:tav>
                                        <p:tav tm="100000">
                                          <p:val>
                                            <p:strVal val="#ppt_x"/>
                                          </p:val>
                                        </p:tav>
                                      </p:tavLst>
                                    </p:anim>
                                    <p:anim calcmode="lin" valueType="num">
                                      <p:cBhvr>
                                        <p:cTn id="9" dur="1000" fill="hold"/>
                                        <p:tgtEl>
                                          <p:spTgt spid="2068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6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p:bldP spid="20685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4C8FCED4-7019-3340-9380-C822E2E0B2D6}" type="datetime1">
              <a:rPr lang="it-IT" smtClean="0"/>
              <a:pPr/>
              <a:t>10/06/22</a:t>
            </a:fld>
            <a:endParaRPr lang="en-US"/>
          </a:p>
        </p:txBody>
      </p:sp>
      <p:sp>
        <p:nvSpPr>
          <p:cNvPr id="21506" name="Rectangle 2"/>
          <p:cNvSpPr>
            <a:spLocks noGrp="1" noChangeArrowheads="1"/>
          </p:cNvSpPr>
          <p:nvPr>
            <p:ph type="title"/>
          </p:nvPr>
        </p:nvSpPr>
        <p:spPr/>
        <p:txBody>
          <a:bodyPr>
            <a:normAutofit fontScale="90000"/>
          </a:bodyPr>
          <a:lstStyle/>
          <a:p>
            <a:r>
              <a:rPr lang="fr-FR" dirty="0"/>
              <a:t>Une discussion particulier: </a:t>
            </a:r>
            <a:br>
              <a:rPr lang="fr-FR" dirty="0"/>
            </a:br>
            <a:r>
              <a:rPr lang="fr-FR" dirty="0"/>
              <a:t>le cahier personnel de Géométrie</a:t>
            </a:r>
          </a:p>
        </p:txBody>
      </p:sp>
      <p:sp>
        <p:nvSpPr>
          <p:cNvPr id="21507" name="Rectangle 3"/>
          <p:cNvSpPr>
            <a:spLocks noGrp="1" noChangeArrowheads="1"/>
          </p:cNvSpPr>
          <p:nvPr>
            <p:ph type="body" idx="1"/>
          </p:nvPr>
        </p:nvSpPr>
        <p:spPr/>
        <p:txBody>
          <a:bodyPr/>
          <a:lstStyle/>
          <a:p>
            <a:pPr marL="0" indent="0">
              <a:buNone/>
            </a:pPr>
            <a:r>
              <a:rPr lang="fr-FR" dirty="0"/>
              <a:t>Un double objectif</a:t>
            </a:r>
          </a:p>
          <a:p>
            <a:pPr marL="0" indent="0">
              <a:buNone/>
            </a:pPr>
            <a:r>
              <a:rPr lang="fr-FR" dirty="0"/>
              <a:t>
- mettre dans l’ordre la séquence d’axiomes, de théorèmes et de définitions introduits jusqu’à ce moment-là (Théorie)  
 - réfléchir sur le statut théorique de chaque élément de la séquence (</a:t>
            </a:r>
            <a:r>
              <a:rPr lang="fr-FR" dirty="0" err="1"/>
              <a:t>meta-Théorie</a:t>
            </a:r>
            <a:r>
              <a:rPr lang="fr-FR" dirty="0"/>
              <a:t>)</a:t>
            </a:r>
          </a:p>
          <a:p>
            <a:endParaRPr lang="fr-FR" sz="2000" dirty="0"/>
          </a:p>
        </p:txBody>
      </p:sp>
    </p:spTree>
    <p:extLst>
      <p:ext uri="{BB962C8B-B14F-4D97-AF65-F5344CB8AC3E}">
        <p14:creationId xmlns:p14="http://schemas.microsoft.com/office/powerpoint/2010/main" val="424197241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BEF8DF3A-CE2B-0F4A-A79E-11764105170C}" type="datetime1">
              <a:rPr lang="it-IT" smtClean="0"/>
              <a:pPr/>
              <a:t>10/06/22</a:t>
            </a:fld>
            <a:endParaRPr lang="en-US"/>
          </a:p>
        </p:txBody>
      </p:sp>
      <p:sp>
        <p:nvSpPr>
          <p:cNvPr id="6" name="Segnaposto numero diapositiva 5"/>
          <p:cNvSpPr>
            <a:spLocks noGrp="1"/>
          </p:cNvSpPr>
          <p:nvPr>
            <p:ph type="sldNum" sz="quarter" idx="12"/>
          </p:nvPr>
        </p:nvSpPr>
        <p:spPr/>
        <p:txBody>
          <a:bodyPr/>
          <a:lstStyle/>
          <a:p>
            <a:fld id="{BA731AC1-A972-D846-B69D-81327AC28684}" type="slidenum">
              <a:rPr lang="en-US"/>
              <a:pPr/>
              <a:t>48</a:t>
            </a:fld>
            <a:endParaRPr lang="en-US"/>
          </a:p>
        </p:txBody>
      </p:sp>
      <p:sp>
        <p:nvSpPr>
          <p:cNvPr id="33794" name="Rectangle 2"/>
          <p:cNvSpPr>
            <a:spLocks noGrp="1" noChangeArrowheads="1"/>
          </p:cNvSpPr>
          <p:nvPr>
            <p:ph type="title"/>
          </p:nvPr>
        </p:nvSpPr>
        <p:spPr>
          <a:noFill/>
        </p:spPr>
        <p:txBody>
          <a:bodyPr/>
          <a:lstStyle/>
          <a:p>
            <a:r>
              <a:rPr lang="fr-FR" dirty="0"/>
              <a:t>Extrait de le report après la discussion </a:t>
            </a:r>
          </a:p>
        </p:txBody>
      </p:sp>
      <p:sp>
        <p:nvSpPr>
          <p:cNvPr id="33795" name="Rectangle 3"/>
          <p:cNvSpPr>
            <a:spLocks noGrp="1" noChangeArrowheads="1"/>
          </p:cNvSpPr>
          <p:nvPr>
            <p:ph type="body" idx="1"/>
          </p:nvPr>
        </p:nvSpPr>
        <p:spPr>
          <a:xfrm>
            <a:off x="1143000" y="1333500"/>
            <a:ext cx="7048500" cy="4000500"/>
          </a:xfrm>
          <a:solidFill>
            <a:srgbClr val="FFEFB3"/>
          </a:solidFill>
        </p:spPr>
        <p:txBody>
          <a:bodyPr>
            <a:normAutofit lnSpcReduction="10000"/>
          </a:bodyPr>
          <a:lstStyle/>
          <a:p>
            <a:pPr>
              <a:buFontTx/>
              <a:buNone/>
            </a:pPr>
            <a:r>
              <a:rPr lang="it-IT" sz="2000" dirty="0" err="1">
                <a:ea typeface="Times" charset="0"/>
                <a:cs typeface="Times" charset="0"/>
              </a:rPr>
              <a:t>Stef</a:t>
            </a:r>
            <a:endParaRPr lang="it-IT" sz="2000" dirty="0">
              <a:ea typeface="Times" charset="0"/>
              <a:cs typeface="Times" charset="0"/>
            </a:endParaRPr>
          </a:p>
          <a:p>
            <a:pPr algn="just">
              <a:buFontTx/>
              <a:buNone/>
            </a:pPr>
            <a:r>
              <a:rPr lang="it-IT" sz="1500" dirty="0">
                <a:ea typeface="Times" charset="0"/>
                <a:cs typeface="Times" charset="0"/>
              </a:rPr>
              <a:t>… </a:t>
            </a:r>
            <a:r>
              <a:rPr lang="fr-FR" sz="2333" dirty="0">
                <a:ea typeface="Times" charset="0"/>
                <a:cs typeface="Times" charset="0"/>
              </a:rPr>
              <a:t>Nous avons ensuite examiné la démonstration de la bissectrice, un de nos camarades a dit que la bissectrice pouvait également être démontrée avec le triangle isocèle, mais pour ce faire, nous devions avoir le dernier théorème sur la perpendiculaire. Dire que nous avion le théorème mais nous ne pouvions pas l’utiliser ne signifie pas que nous sommes fous, mais simplement que lorsque nous avons commencé nous ne l’avions pas et que nous avion moins de moyens pour démontrer.</a:t>
            </a:r>
            <a:endParaRPr lang="fr-FR" sz="2333" dirty="0"/>
          </a:p>
        </p:txBody>
      </p:sp>
    </p:spTree>
    <p:extLst>
      <p:ext uri="{BB962C8B-B14F-4D97-AF65-F5344CB8AC3E}">
        <p14:creationId xmlns:p14="http://schemas.microsoft.com/office/powerpoint/2010/main" val="885948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 calcmode="lin" valueType="num">
                                      <p:cBhvr additive="base">
                                        <p:cTn id="12" dur="500" fill="hold"/>
                                        <p:tgtEl>
                                          <p:spTgt spid="33795"/>
                                        </p:tgtEl>
                                        <p:attrNameLst>
                                          <p:attrName>ppt_x</p:attrName>
                                        </p:attrNameLst>
                                      </p:cBhvr>
                                      <p:tavLst>
                                        <p:tav tm="0">
                                          <p:val>
                                            <p:strVal val="0-#ppt_w/2"/>
                                          </p:val>
                                        </p:tav>
                                        <p:tav tm="100000">
                                          <p:val>
                                            <p:strVal val="#ppt_x"/>
                                          </p:val>
                                        </p:tav>
                                      </p:tavLst>
                                    </p:anim>
                                    <p:anim calcmode="lin" valueType="num">
                                      <p:cBhvr additive="base">
                                        <p:cTn id="13"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3CDB80A-6D0F-5C48-9C9D-42445B4B5CFF}"/>
              </a:ext>
            </a:extLst>
          </p:cNvPr>
          <p:cNvSpPr>
            <a:spLocks noGrp="1"/>
          </p:cNvSpPr>
          <p:nvPr>
            <p:ph type="title"/>
          </p:nvPr>
        </p:nvSpPr>
        <p:spPr>
          <a:xfrm>
            <a:off x="762000" y="528033"/>
            <a:ext cx="7620000" cy="1113896"/>
          </a:xfrm>
        </p:spPr>
        <p:txBody>
          <a:bodyPr/>
          <a:lstStyle/>
          <a:p>
            <a:pPr>
              <a:defRPr/>
            </a:pPr>
            <a:r>
              <a:rPr lang="en-GB" dirty="0"/>
              <a:t>Merci </a:t>
            </a:r>
          </a:p>
        </p:txBody>
      </p:sp>
      <p:pic>
        <p:nvPicPr>
          <p:cNvPr id="1030" name="Picture 6" descr="Smile On, poem by Harshal">
            <a:extLst>
              <a:ext uri="{FF2B5EF4-FFF2-40B4-BE49-F238E27FC236}">
                <a16:creationId xmlns:a16="http://schemas.microsoft.com/office/drawing/2014/main" id="{53933A06-5571-59CF-F1BA-6FDE020C0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145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2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09F13-8520-FB42-A81E-17002034EEDA}"/>
              </a:ext>
            </a:extLst>
          </p:cNvPr>
          <p:cNvSpPr>
            <a:spLocks noGrp="1"/>
          </p:cNvSpPr>
          <p:nvPr>
            <p:ph type="title"/>
          </p:nvPr>
        </p:nvSpPr>
        <p:spPr/>
        <p:txBody>
          <a:bodyPr/>
          <a:lstStyle/>
          <a:p>
            <a:r>
              <a:rPr lang="fr-FR" dirty="0" err="1"/>
              <a:t>Contiguité</a:t>
            </a:r>
            <a:r>
              <a:rPr lang="fr-FR" dirty="0"/>
              <a:t> e rupture</a:t>
            </a:r>
          </a:p>
        </p:txBody>
      </p:sp>
      <p:sp>
        <p:nvSpPr>
          <p:cNvPr id="3" name="Segnaposto contenuto 2">
            <a:extLst>
              <a:ext uri="{FF2B5EF4-FFF2-40B4-BE49-F238E27FC236}">
                <a16:creationId xmlns:a16="http://schemas.microsoft.com/office/drawing/2014/main" id="{97F83404-B57C-F94F-B5E6-028B2CD766CE}"/>
              </a:ext>
            </a:extLst>
          </p:cNvPr>
          <p:cNvSpPr>
            <a:spLocks noGrp="1"/>
          </p:cNvSpPr>
          <p:nvPr>
            <p:ph idx="1"/>
          </p:nvPr>
        </p:nvSpPr>
        <p:spPr/>
        <p:txBody>
          <a:bodyPr>
            <a:normAutofit fontScale="92500" lnSpcReduction="20000"/>
          </a:bodyPr>
          <a:lstStyle/>
          <a:p>
            <a:pPr marL="0" indent="0">
              <a:buNone/>
            </a:pPr>
            <a:r>
              <a:rPr lang="it-IT" dirty="0"/>
              <a:t>[...] </a:t>
            </a:r>
            <a:r>
              <a:rPr lang="it-IT" dirty="0" err="1"/>
              <a:t>raisonner</a:t>
            </a:r>
            <a:r>
              <a:rPr lang="it-IT" dirty="0"/>
              <a:t>, </a:t>
            </a:r>
            <a:r>
              <a:rPr lang="it-IT" dirty="0" err="1"/>
              <a:t>prouver</a:t>
            </a:r>
            <a:r>
              <a:rPr lang="it-IT" dirty="0"/>
              <a:t>, </a:t>
            </a:r>
            <a:r>
              <a:rPr lang="it-IT" dirty="0" err="1"/>
              <a:t>démontrer</a:t>
            </a:r>
            <a:r>
              <a:rPr lang="it-IT" dirty="0"/>
              <a:t>, </a:t>
            </a:r>
            <a:r>
              <a:rPr lang="it-IT" dirty="0" err="1"/>
              <a:t>sont</a:t>
            </a:r>
            <a:r>
              <a:rPr lang="it-IT" dirty="0"/>
              <a:t> </a:t>
            </a:r>
            <a:r>
              <a:rPr lang="it-IT" dirty="0" err="1"/>
              <a:t>souvent</a:t>
            </a:r>
            <a:r>
              <a:rPr lang="it-IT" dirty="0"/>
              <a:t> </a:t>
            </a:r>
            <a:r>
              <a:rPr lang="it-IT" dirty="0" err="1"/>
              <a:t>considérées</a:t>
            </a:r>
            <a:r>
              <a:rPr lang="it-IT" dirty="0"/>
              <a:t> </a:t>
            </a:r>
            <a:r>
              <a:rPr lang="it-IT" dirty="0" err="1"/>
              <a:t>comme</a:t>
            </a:r>
            <a:r>
              <a:rPr lang="it-IT" dirty="0"/>
              <a:t> </a:t>
            </a:r>
            <a:r>
              <a:rPr lang="it-IT" dirty="0" err="1"/>
              <a:t>synonymes</a:t>
            </a:r>
            <a:r>
              <a:rPr lang="it-IT" dirty="0"/>
              <a:t> par </a:t>
            </a:r>
            <a:r>
              <a:rPr lang="it-IT" dirty="0" err="1"/>
              <a:t>les</a:t>
            </a:r>
            <a:r>
              <a:rPr lang="it-IT" dirty="0"/>
              <a:t> </a:t>
            </a:r>
            <a:r>
              <a:rPr lang="it-IT" dirty="0" err="1"/>
              <a:t>mathématiciens</a:t>
            </a:r>
            <a:r>
              <a:rPr lang="it-IT" dirty="0"/>
              <a:t>, </a:t>
            </a:r>
            <a:r>
              <a:rPr lang="it-IT" dirty="0" err="1"/>
              <a:t>particulièrement</a:t>
            </a:r>
            <a:r>
              <a:rPr lang="it-IT" dirty="0"/>
              <a:t> </a:t>
            </a:r>
            <a:r>
              <a:rPr lang="it-IT" dirty="0" err="1"/>
              <a:t>lorsqu'il</a:t>
            </a:r>
            <a:r>
              <a:rPr lang="it-IT" dirty="0"/>
              <a:t> s'</a:t>
            </a:r>
            <a:r>
              <a:rPr lang="it-IT" dirty="0" err="1"/>
              <a:t>agit</a:t>
            </a:r>
            <a:r>
              <a:rPr lang="it-IT" dirty="0"/>
              <a:t> d'</a:t>
            </a:r>
            <a:r>
              <a:rPr lang="it-IT" dirty="0" err="1"/>
              <a:t>enseignement</a:t>
            </a:r>
            <a:r>
              <a:rPr lang="it-IT" dirty="0"/>
              <a:t> ... </a:t>
            </a:r>
          </a:p>
          <a:p>
            <a:pPr marL="0" indent="0" algn="r">
              <a:buNone/>
            </a:pPr>
            <a:r>
              <a:rPr lang="it-IT" dirty="0"/>
              <a:t>(</a:t>
            </a:r>
            <a:r>
              <a:rPr lang="it-IT" dirty="0" err="1"/>
              <a:t>Balaceff</a:t>
            </a:r>
            <a:r>
              <a:rPr lang="it-IT" dirty="0"/>
              <a:t>, 1987)</a:t>
            </a:r>
          </a:p>
          <a:p>
            <a:pPr marL="0" indent="0">
              <a:buNone/>
            </a:pPr>
            <a:endParaRPr lang="it-IT" dirty="0"/>
          </a:p>
          <a:p>
            <a:pPr marL="0" indent="0">
              <a:buNone/>
            </a:pPr>
            <a:r>
              <a:rPr lang="it-IT" dirty="0"/>
              <a:t>Ce </a:t>
            </a:r>
            <a:r>
              <a:rPr lang="it-IT" dirty="0" err="1"/>
              <a:t>serait</a:t>
            </a:r>
            <a:r>
              <a:rPr lang="it-IT" dirty="0"/>
              <a:t> à </a:t>
            </a:r>
            <a:r>
              <a:rPr lang="it-IT" dirty="0" err="1"/>
              <a:t>mes</a:t>
            </a:r>
            <a:r>
              <a:rPr lang="it-IT" dirty="0"/>
              <a:t> </a:t>
            </a:r>
            <a:r>
              <a:rPr lang="it-IT" dirty="0" err="1"/>
              <a:t>yeux</a:t>
            </a:r>
            <a:r>
              <a:rPr lang="it-IT" dirty="0"/>
              <a:t> une </a:t>
            </a:r>
            <a:r>
              <a:rPr lang="it-IT" dirty="0" err="1"/>
              <a:t>erreur</a:t>
            </a:r>
            <a:r>
              <a:rPr lang="it-IT" dirty="0"/>
              <a:t> de </a:t>
            </a:r>
            <a:r>
              <a:rPr lang="it-IT" dirty="0" err="1"/>
              <a:t>caractère</a:t>
            </a:r>
            <a:r>
              <a:rPr lang="it-IT" dirty="0"/>
              <a:t> </a:t>
            </a:r>
            <a:r>
              <a:rPr lang="it-IT" dirty="0" err="1"/>
              <a:t>épistémologique</a:t>
            </a:r>
            <a:r>
              <a:rPr lang="it-IT" dirty="0"/>
              <a:t> </a:t>
            </a:r>
            <a:r>
              <a:rPr lang="it-IT" dirty="0" err="1"/>
              <a:t>que</a:t>
            </a:r>
            <a:r>
              <a:rPr lang="it-IT" dirty="0"/>
              <a:t> de </a:t>
            </a:r>
            <a:r>
              <a:rPr lang="it-IT" dirty="0" err="1"/>
              <a:t>laisser</a:t>
            </a:r>
            <a:r>
              <a:rPr lang="it-IT" dirty="0"/>
              <a:t> </a:t>
            </a:r>
            <a:r>
              <a:rPr lang="it-IT" dirty="0" err="1"/>
              <a:t>croire</a:t>
            </a:r>
            <a:r>
              <a:rPr lang="it-IT" dirty="0"/>
              <a:t> </a:t>
            </a:r>
            <a:r>
              <a:rPr lang="it-IT" dirty="0" err="1"/>
              <a:t>aux</a:t>
            </a:r>
            <a:r>
              <a:rPr lang="it-IT" dirty="0"/>
              <a:t> </a:t>
            </a:r>
            <a:r>
              <a:rPr lang="it-IT" dirty="0" err="1"/>
              <a:t>élèves</a:t>
            </a:r>
            <a:r>
              <a:rPr lang="it-IT" dirty="0"/>
              <a:t>, par </a:t>
            </a:r>
            <a:r>
              <a:rPr lang="it-IT" dirty="0" err="1"/>
              <a:t>quelque</a:t>
            </a:r>
            <a:r>
              <a:rPr lang="it-IT" dirty="0"/>
              <a:t> </a:t>
            </a:r>
            <a:r>
              <a:rPr lang="it-IT" dirty="0" err="1"/>
              <a:t>effet</a:t>
            </a:r>
            <a:r>
              <a:rPr lang="it-IT" dirty="0"/>
              <a:t> </a:t>
            </a:r>
            <a:r>
              <a:rPr lang="it-IT" dirty="0" err="1"/>
              <a:t>jourdain</a:t>
            </a:r>
            <a:r>
              <a:rPr lang="it-IT" dirty="0"/>
              <a:t>, </a:t>
            </a:r>
            <a:r>
              <a:rPr lang="it-IT" dirty="0" err="1"/>
              <a:t>qu’ils</a:t>
            </a:r>
            <a:r>
              <a:rPr lang="it-IT" dirty="0"/>
              <a:t> </a:t>
            </a:r>
            <a:r>
              <a:rPr lang="it-IT" dirty="0" err="1"/>
              <a:t>seraient</a:t>
            </a:r>
            <a:r>
              <a:rPr lang="it-IT" dirty="0"/>
              <a:t> </a:t>
            </a:r>
            <a:r>
              <a:rPr lang="it-IT" dirty="0" err="1"/>
              <a:t>capables</a:t>
            </a:r>
            <a:r>
              <a:rPr lang="it-IT" dirty="0"/>
              <a:t> de production de </a:t>
            </a:r>
            <a:r>
              <a:rPr lang="it-IT" dirty="0" err="1"/>
              <a:t>preuves</a:t>
            </a:r>
            <a:r>
              <a:rPr lang="it-IT" dirty="0"/>
              <a:t> </a:t>
            </a:r>
            <a:r>
              <a:rPr lang="it-IT" dirty="0" err="1"/>
              <a:t>mathématiques</a:t>
            </a:r>
            <a:r>
              <a:rPr lang="it-IT" dirty="0"/>
              <a:t> </a:t>
            </a:r>
            <a:r>
              <a:rPr lang="it-IT" dirty="0" err="1"/>
              <a:t>quand</a:t>
            </a:r>
            <a:r>
              <a:rPr lang="it-IT" dirty="0"/>
              <a:t> </a:t>
            </a:r>
            <a:r>
              <a:rPr lang="it-IT" dirty="0" err="1"/>
              <a:t>ils</a:t>
            </a:r>
            <a:r>
              <a:rPr lang="it-IT" dirty="0"/>
              <a:t> n’</a:t>
            </a:r>
            <a:r>
              <a:rPr lang="it-IT" dirty="0" err="1"/>
              <a:t>auraient</a:t>
            </a:r>
            <a:r>
              <a:rPr lang="it-IT" dirty="0"/>
              <a:t> </a:t>
            </a:r>
            <a:r>
              <a:rPr lang="it-IT" dirty="0" err="1"/>
              <a:t>qu’argumenté</a:t>
            </a:r>
            <a:r>
              <a:rPr lang="it-IT" dirty="0"/>
              <a:t>.</a:t>
            </a:r>
          </a:p>
          <a:p>
            <a:pPr marL="0" indent="0" algn="r">
              <a:buNone/>
            </a:pPr>
            <a:r>
              <a:rPr lang="it-IT" dirty="0"/>
              <a:t>(</a:t>
            </a:r>
            <a:r>
              <a:rPr lang="it-IT" dirty="0" err="1"/>
              <a:t>Balacheff</a:t>
            </a:r>
            <a:r>
              <a:rPr lang="it-IT" dirty="0"/>
              <a:t>, 1999)</a:t>
            </a:r>
          </a:p>
          <a:p>
            <a:endParaRPr lang="fr-FR" dirty="0"/>
          </a:p>
        </p:txBody>
      </p:sp>
    </p:spTree>
    <p:extLst>
      <p:ext uri="{BB962C8B-B14F-4D97-AF65-F5344CB8AC3E}">
        <p14:creationId xmlns:p14="http://schemas.microsoft.com/office/powerpoint/2010/main" val="174946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6D3175-F2E3-FA7B-52AE-154CE7F54B65}"/>
              </a:ext>
            </a:extLst>
          </p:cNvPr>
          <p:cNvSpPr>
            <a:spLocks noGrp="1"/>
          </p:cNvSpPr>
          <p:nvPr>
            <p:ph type="ctrTitle"/>
          </p:nvPr>
        </p:nvSpPr>
        <p:spPr/>
        <p:txBody>
          <a:bodyPr/>
          <a:lstStyle/>
          <a:p>
            <a:r>
              <a:rPr lang="fr-FR" dirty="0"/>
              <a:t>Introduire à la démonstration </a:t>
            </a:r>
          </a:p>
        </p:txBody>
      </p:sp>
      <p:sp>
        <p:nvSpPr>
          <p:cNvPr id="3" name="Sottotitolo 2">
            <a:extLst>
              <a:ext uri="{FF2B5EF4-FFF2-40B4-BE49-F238E27FC236}">
                <a16:creationId xmlns:a16="http://schemas.microsoft.com/office/drawing/2014/main" id="{193B3140-242B-BB5F-7BF4-1F16083B129A}"/>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88493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077FE5-A31F-9C4B-B494-CC3D99316E27}"/>
              </a:ext>
            </a:extLst>
          </p:cNvPr>
          <p:cNvSpPr>
            <a:spLocks noGrp="1"/>
          </p:cNvSpPr>
          <p:nvPr>
            <p:ph type="title"/>
          </p:nvPr>
        </p:nvSpPr>
        <p:spPr/>
        <p:txBody>
          <a:bodyPr/>
          <a:lstStyle/>
          <a:p>
            <a:r>
              <a:rPr lang="en-US" dirty="0"/>
              <a:t>Introduction : </a:t>
            </a:r>
            <a:r>
              <a:rPr lang="en-US" dirty="0" err="1"/>
              <a:t>quelques</a:t>
            </a:r>
            <a:r>
              <a:rPr lang="en-US" dirty="0"/>
              <a:t> points </a:t>
            </a:r>
            <a:r>
              <a:rPr lang="en-US" dirty="0" err="1"/>
              <a:t>clés</a:t>
            </a:r>
            <a:endParaRPr lang="en-US" dirty="0"/>
          </a:p>
        </p:txBody>
      </p:sp>
      <p:sp>
        <p:nvSpPr>
          <p:cNvPr id="13313" name="Rectangle 3">
            <a:extLst>
              <a:ext uri="{FF2B5EF4-FFF2-40B4-BE49-F238E27FC236}">
                <a16:creationId xmlns:a16="http://schemas.microsoft.com/office/drawing/2014/main" id="{AC505C65-1491-234B-A682-E91057625644}"/>
              </a:ext>
            </a:extLst>
          </p:cNvPr>
          <p:cNvSpPr>
            <a:spLocks noGrp="1" noChangeArrowheads="1"/>
          </p:cNvSpPr>
          <p:nvPr>
            <p:ph idx="1"/>
          </p:nvPr>
        </p:nvSpPr>
        <p:spPr>
          <a:xfrm>
            <a:off x="870856" y="1524000"/>
            <a:ext cx="7815943" cy="3846286"/>
          </a:xfrm>
        </p:spPr>
        <p:txBody>
          <a:bodyPr>
            <a:normAutofit lnSpcReduction="10000"/>
          </a:bodyPr>
          <a:lstStyle/>
          <a:p>
            <a:pPr eaLnBrk="1" hangingPunct="1">
              <a:buFontTx/>
              <a:buNone/>
            </a:pPr>
            <a:r>
              <a:rPr lang="en-GB" altLang="it-IT" sz="2000" b="1" dirty="0"/>
              <a:t> - </a:t>
            </a:r>
            <a:r>
              <a:rPr lang="en-GB" altLang="it-IT" sz="2000" dirty="0"/>
              <a:t>Any mathematical theorem is characterised by </a:t>
            </a:r>
            <a:r>
              <a:rPr lang="en-GB" altLang="it-IT" sz="2000" b="1" dirty="0"/>
              <a:t>a statement and a proof</a:t>
            </a:r>
          </a:p>
          <a:p>
            <a:pPr eaLnBrk="1" hangingPunct="1">
              <a:buFontTx/>
              <a:buChar char="-"/>
            </a:pPr>
            <a:r>
              <a:rPr lang="en-GB" altLang="it-IT" sz="2000" dirty="0"/>
              <a:t>the relationship between statement and proof makes sense within a particular </a:t>
            </a:r>
            <a:r>
              <a:rPr lang="en-GB" altLang="it-IT" sz="2000" b="1" dirty="0"/>
              <a:t>theoretical context, i.e. a system of shared principles and inference rules.</a:t>
            </a:r>
            <a:r>
              <a:rPr lang="en-GB" altLang="it-IT" sz="2000" dirty="0"/>
              <a:t> </a:t>
            </a:r>
          </a:p>
          <a:p>
            <a:pPr marL="0" indent="0">
              <a:buNone/>
            </a:pPr>
            <a:r>
              <a:rPr lang="en-GB" altLang="it-IT" sz="2000" dirty="0"/>
              <a:t>Historic - epistemological analysis highlights important aspects of this complex link and shows how it has evolved over the centuries. The fact that the reference theory often remains implicit leads one to forget or at least to under evaluate its role in the construction of the meaning of proof. For this reason </a:t>
            </a:r>
          </a:p>
          <a:p>
            <a:pPr eaLnBrk="1" hangingPunct="1">
              <a:buFontTx/>
              <a:buNone/>
            </a:pPr>
            <a:r>
              <a:rPr lang="en-GB" altLang="it-IT" sz="2000" b="1" dirty="0"/>
              <a:t>its seems useful to refer to a 'mathematical theorem' as a system consisting of a statement, a proof and a reference theory</a:t>
            </a:r>
            <a:r>
              <a:rPr lang="en-GB" altLang="it-IT" sz="2000" dirty="0"/>
              <a:t>.</a:t>
            </a:r>
          </a:p>
          <a:p>
            <a:pPr algn="r" eaLnBrk="1" hangingPunct="1">
              <a:buFontTx/>
              <a:buNone/>
            </a:pPr>
            <a:r>
              <a:rPr lang="en-GB" altLang="it-IT" sz="2000" dirty="0"/>
              <a:t>(</a:t>
            </a:r>
            <a:r>
              <a:rPr lang="en-GB" altLang="it-IT" sz="2000" dirty="0" err="1"/>
              <a:t>Mariotti</a:t>
            </a:r>
            <a:r>
              <a:rPr lang="en-GB" altLang="it-IT" sz="2000" dirty="0"/>
              <a:t>, 2000)</a:t>
            </a:r>
            <a:endParaRPr lang="it-IT" altLang="it-IT" sz="2000" dirty="0"/>
          </a:p>
        </p:txBody>
      </p:sp>
    </p:spTree>
    <p:extLst>
      <p:ext uri="{BB962C8B-B14F-4D97-AF65-F5344CB8AC3E}">
        <p14:creationId xmlns:p14="http://schemas.microsoft.com/office/powerpoint/2010/main" val="239323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077FE5-A31F-9C4B-B494-CC3D99316E27}"/>
              </a:ext>
            </a:extLst>
          </p:cNvPr>
          <p:cNvSpPr>
            <a:spLocks noGrp="1"/>
          </p:cNvSpPr>
          <p:nvPr>
            <p:ph type="title"/>
          </p:nvPr>
        </p:nvSpPr>
        <p:spPr/>
        <p:txBody>
          <a:bodyPr/>
          <a:lstStyle/>
          <a:p>
            <a:r>
              <a:rPr lang="en-US" dirty="0"/>
              <a:t>Introduction : </a:t>
            </a:r>
            <a:r>
              <a:rPr lang="en-US" dirty="0" err="1"/>
              <a:t>quelques</a:t>
            </a:r>
            <a:r>
              <a:rPr lang="en-US" dirty="0"/>
              <a:t> points </a:t>
            </a:r>
            <a:r>
              <a:rPr lang="en-US" dirty="0" err="1"/>
              <a:t>clés</a:t>
            </a:r>
            <a:endParaRPr lang="en-US" dirty="0"/>
          </a:p>
        </p:txBody>
      </p:sp>
      <p:sp>
        <p:nvSpPr>
          <p:cNvPr id="13313" name="Rectangle 3">
            <a:extLst>
              <a:ext uri="{FF2B5EF4-FFF2-40B4-BE49-F238E27FC236}">
                <a16:creationId xmlns:a16="http://schemas.microsoft.com/office/drawing/2014/main" id="{AC505C65-1491-234B-A682-E91057625644}"/>
              </a:ext>
            </a:extLst>
          </p:cNvPr>
          <p:cNvSpPr>
            <a:spLocks noGrp="1" noChangeArrowheads="1"/>
          </p:cNvSpPr>
          <p:nvPr>
            <p:ph idx="1"/>
          </p:nvPr>
        </p:nvSpPr>
        <p:spPr>
          <a:xfrm>
            <a:off x="831274" y="1408044"/>
            <a:ext cx="7647708" cy="4078091"/>
          </a:xfrm>
        </p:spPr>
        <p:txBody>
          <a:bodyPr>
            <a:normAutofit/>
          </a:bodyPr>
          <a:lstStyle/>
          <a:p>
            <a:pPr>
              <a:buNone/>
            </a:pPr>
            <a:r>
              <a:rPr lang="fr-FR" altLang="it-IT" sz="1736" b="1" dirty="0"/>
              <a:t> </a:t>
            </a:r>
            <a:r>
              <a:rPr lang="fr-FR" altLang="it-IT" sz="1736" dirty="0"/>
              <a:t>- Tout théorème mathématique est caractérisé par un </a:t>
            </a:r>
            <a:r>
              <a:rPr lang="fr-FR" altLang="it-IT" sz="1736" b="1" dirty="0"/>
              <a:t>énoncé et une preuve </a:t>
            </a:r>
            <a:r>
              <a:rPr lang="fr-FR" altLang="it-IT" sz="1736" dirty="0"/>
              <a:t>(</a:t>
            </a:r>
            <a:r>
              <a:rPr lang="fr-FR" altLang="it-IT" sz="1736" b="1" dirty="0"/>
              <a:t>démonstration)</a:t>
            </a:r>
            <a:r>
              <a:rPr lang="fr-FR" altLang="it-IT" sz="1736" dirty="0"/>
              <a:t>
- la relation entre l’énoncé et la preuve prend du sens dans un </a:t>
            </a:r>
            <a:r>
              <a:rPr lang="fr-FR" altLang="it-IT" sz="1736" b="1" dirty="0"/>
              <a:t>contexte théorique </a:t>
            </a:r>
            <a:r>
              <a:rPr lang="fr-FR" altLang="it-IT" sz="1736" dirty="0"/>
              <a:t>particulier, c’est-à-dire un système de principes et de règles d’inférence partagés. </a:t>
            </a:r>
          </a:p>
          <a:p>
            <a:pPr>
              <a:buNone/>
            </a:pPr>
            <a:r>
              <a:rPr lang="fr-FR" altLang="it-IT" sz="1736" dirty="0"/>
              <a:t>L’analyse historique - épistémologique met en évidence des aspects importants de ce lien complexe et montre comment il a évolué au cours des siècles. Le fait que la théorie de référence reste souvent implicite conduit à oublier ou du moins à sous-évaluer son rôle dans la construction du sens de la démonstration. Pour cette raison 
il semble utile de se référer à un « théorème mathématique » en tant que système composé </a:t>
            </a:r>
            <a:r>
              <a:rPr lang="fr-FR" altLang="it-IT" sz="1736" i="1" dirty="0">
                <a:solidFill>
                  <a:srgbClr val="FF0000"/>
                </a:solidFill>
              </a:rPr>
              <a:t>d’un énoncé, d’une démonstration et d’une théorie de référence.</a:t>
            </a:r>
          </a:p>
          <a:p>
            <a:pPr algn="r">
              <a:buNone/>
            </a:pPr>
            <a:r>
              <a:rPr lang="fr-FR" altLang="it-IT" sz="1736" i="1" dirty="0">
                <a:solidFill>
                  <a:srgbClr val="FF0000"/>
                </a:solidFill>
              </a:rPr>
              <a:t> </a:t>
            </a:r>
            <a:r>
              <a:rPr lang="en-GB" altLang="it-IT" sz="1736" dirty="0"/>
              <a:t>(</a:t>
            </a:r>
            <a:r>
              <a:rPr lang="en-GB" altLang="it-IT" sz="1736" dirty="0" err="1"/>
              <a:t>Mariotti</a:t>
            </a:r>
            <a:r>
              <a:rPr lang="en-GB" altLang="it-IT" sz="1736" dirty="0"/>
              <a:t>, 2000)</a:t>
            </a:r>
            <a:endParaRPr lang="it-IT" altLang="it-IT" sz="1736" dirty="0"/>
          </a:p>
        </p:txBody>
      </p:sp>
    </p:spTree>
    <p:extLst>
      <p:ext uri="{BB962C8B-B14F-4D97-AF65-F5344CB8AC3E}">
        <p14:creationId xmlns:p14="http://schemas.microsoft.com/office/powerpoint/2010/main" val="342622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038A5D-BA8D-BD46-B39C-39EA087EB8E4}"/>
              </a:ext>
            </a:extLst>
          </p:cNvPr>
          <p:cNvSpPr>
            <a:spLocks noGrp="1"/>
          </p:cNvSpPr>
          <p:nvPr>
            <p:ph type="title"/>
          </p:nvPr>
        </p:nvSpPr>
        <p:spPr/>
        <p:txBody>
          <a:bodyPr/>
          <a:lstStyle/>
          <a:p>
            <a:r>
              <a:rPr lang="fr-FR" dirty="0"/>
              <a:t>Pas de démonstration sans une Théorie</a:t>
            </a:r>
          </a:p>
        </p:txBody>
      </p:sp>
      <p:sp>
        <p:nvSpPr>
          <p:cNvPr id="3" name="Segnaposto contenuto 2">
            <a:extLst>
              <a:ext uri="{FF2B5EF4-FFF2-40B4-BE49-F238E27FC236}">
                <a16:creationId xmlns:a16="http://schemas.microsoft.com/office/drawing/2014/main" id="{B37179B7-5EA2-6946-BFD5-5543A2E16C81}"/>
              </a:ext>
            </a:extLst>
          </p:cNvPr>
          <p:cNvSpPr>
            <a:spLocks noGrp="1"/>
          </p:cNvSpPr>
          <p:nvPr>
            <p:ph idx="1"/>
          </p:nvPr>
        </p:nvSpPr>
        <p:spPr/>
        <p:txBody>
          <a:bodyPr/>
          <a:lstStyle/>
          <a:p>
            <a:pPr marL="0" indent="0">
              <a:buNone/>
            </a:pPr>
            <a:endParaRPr lang="it-IT" dirty="0"/>
          </a:p>
          <a:p>
            <a:pPr marL="0" indent="0">
              <a:buNone/>
            </a:pPr>
            <a:r>
              <a:rPr lang="it-IT" dirty="0"/>
              <a:t>“A statement B can be a </a:t>
            </a:r>
            <a:r>
              <a:rPr lang="it-IT" dirty="0" err="1"/>
              <a:t>theorem</a:t>
            </a:r>
            <a:r>
              <a:rPr lang="it-IT" dirty="0"/>
              <a:t> </a:t>
            </a:r>
            <a:r>
              <a:rPr lang="it-IT" dirty="0" err="1"/>
              <a:t>only</a:t>
            </a:r>
            <a:r>
              <a:rPr lang="it-IT" dirty="0"/>
              <a:t> </a:t>
            </a:r>
            <a:r>
              <a:rPr lang="it-IT" dirty="0" err="1"/>
              <a:t>relatively</a:t>
            </a:r>
            <a:r>
              <a:rPr lang="it-IT" dirty="0"/>
              <a:t> to some </a:t>
            </a:r>
            <a:r>
              <a:rPr lang="it-IT" dirty="0" err="1"/>
              <a:t>theory</a:t>
            </a:r>
            <a:r>
              <a:rPr lang="it-IT" dirty="0"/>
              <a:t>; </a:t>
            </a:r>
            <a:r>
              <a:rPr lang="it-IT" dirty="0" err="1"/>
              <a:t>it</a:t>
            </a:r>
            <a:r>
              <a:rPr lang="it-IT" dirty="0"/>
              <a:t> is </a:t>
            </a:r>
            <a:r>
              <a:rPr lang="it-IT" dirty="0" err="1"/>
              <a:t>senseless</a:t>
            </a:r>
            <a:r>
              <a:rPr lang="it-IT" dirty="0"/>
              <a:t> to </a:t>
            </a:r>
            <a:r>
              <a:rPr lang="it-IT" dirty="0" err="1"/>
              <a:t>say</a:t>
            </a:r>
            <a:r>
              <a:rPr lang="it-IT" dirty="0"/>
              <a:t> </a:t>
            </a:r>
            <a:r>
              <a:rPr lang="it-IT" dirty="0" err="1"/>
              <a:t>that</a:t>
            </a:r>
            <a:r>
              <a:rPr lang="it-IT" dirty="0"/>
              <a:t> </a:t>
            </a:r>
            <a:r>
              <a:rPr lang="it-IT" dirty="0" err="1"/>
              <a:t>it</a:t>
            </a:r>
            <a:r>
              <a:rPr lang="it-IT" dirty="0"/>
              <a:t> is a </a:t>
            </a:r>
            <a:r>
              <a:rPr lang="it-IT" dirty="0" err="1"/>
              <a:t>theorem</a:t>
            </a:r>
            <a:r>
              <a:rPr lang="it-IT" dirty="0"/>
              <a:t> (or a </a:t>
            </a:r>
            <a:r>
              <a:rPr lang="it-IT" dirty="0" err="1"/>
              <a:t>truth</a:t>
            </a:r>
            <a:r>
              <a:rPr lang="it-IT" dirty="0"/>
              <a:t>) in </a:t>
            </a:r>
            <a:r>
              <a:rPr lang="it-IT" dirty="0" err="1"/>
              <a:t>itself</a:t>
            </a:r>
            <a:r>
              <a:rPr lang="it-IT" dirty="0"/>
              <a:t>: </a:t>
            </a:r>
            <a:r>
              <a:rPr lang="it-IT" dirty="0" err="1"/>
              <a:t>even</a:t>
            </a:r>
            <a:r>
              <a:rPr lang="it-IT" dirty="0"/>
              <a:t> a </a:t>
            </a:r>
            <a:r>
              <a:rPr lang="it-IT" dirty="0" err="1"/>
              <a:t>proposition</a:t>
            </a:r>
            <a:r>
              <a:rPr lang="it-IT" dirty="0"/>
              <a:t> </a:t>
            </a:r>
            <a:r>
              <a:rPr lang="it-IT" dirty="0" err="1"/>
              <a:t>like</a:t>
            </a:r>
            <a:r>
              <a:rPr lang="it-IT" dirty="0"/>
              <a:t> '2+2=4' is a </a:t>
            </a:r>
            <a:r>
              <a:rPr lang="it-IT" dirty="0" err="1"/>
              <a:t>theorem</a:t>
            </a:r>
            <a:r>
              <a:rPr lang="it-IT" dirty="0"/>
              <a:t> in a </a:t>
            </a:r>
            <a:r>
              <a:rPr lang="it-IT" dirty="0" err="1"/>
              <a:t>theory</a:t>
            </a:r>
            <a:r>
              <a:rPr lang="it-IT" dirty="0"/>
              <a:t> A (e.g. some </a:t>
            </a:r>
            <a:r>
              <a:rPr lang="it-IT" dirty="0" err="1"/>
              <a:t>fragment</a:t>
            </a:r>
            <a:r>
              <a:rPr lang="it-IT" dirty="0"/>
              <a:t> of </a:t>
            </a:r>
            <a:r>
              <a:rPr lang="it-IT" dirty="0" err="1"/>
              <a:t>arithmetic</a:t>
            </a:r>
            <a:r>
              <a:rPr lang="it-IT" dirty="0"/>
              <a:t>)”.</a:t>
            </a:r>
          </a:p>
          <a:p>
            <a:pPr marL="0" indent="0" algn="r">
              <a:buNone/>
            </a:pPr>
            <a:r>
              <a:rPr lang="it-IT" dirty="0"/>
              <a:t>(</a:t>
            </a:r>
            <a:r>
              <a:rPr lang="it-IT" dirty="0" err="1"/>
              <a:t>Arzarello</a:t>
            </a:r>
            <a:r>
              <a:rPr lang="it-IT" dirty="0"/>
              <a:t>, 2000)</a:t>
            </a:r>
          </a:p>
          <a:p>
            <a:endParaRPr lang="fr-FR" dirty="0"/>
          </a:p>
        </p:txBody>
      </p:sp>
    </p:spTree>
    <p:extLst>
      <p:ext uri="{BB962C8B-B14F-4D97-AF65-F5344CB8AC3E}">
        <p14:creationId xmlns:p14="http://schemas.microsoft.com/office/powerpoint/2010/main" val="337474134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41728</TotalTime>
  <Words>4805</Words>
  <Application>Microsoft Macintosh PowerPoint</Application>
  <PresentationFormat>Presentazione su schermo (16:10)</PresentationFormat>
  <Paragraphs>395</Paragraphs>
  <Slides>49</Slides>
  <Notes>43</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2</vt:i4>
      </vt:variant>
      <vt:variant>
        <vt:lpstr>Titoli diapositive</vt:lpstr>
      </vt:variant>
      <vt:variant>
        <vt:i4>49</vt:i4>
      </vt:variant>
    </vt:vector>
  </HeadingPairs>
  <TitlesOfParts>
    <vt:vector size="64" baseType="lpstr">
      <vt:lpstr>Brush Script MT</vt:lpstr>
      <vt:lpstr>Apple Casual</vt:lpstr>
      <vt:lpstr>Apple Chancery</vt:lpstr>
      <vt:lpstr>Arial</vt:lpstr>
      <vt:lpstr>Calibri</vt:lpstr>
      <vt:lpstr>Comic Sans MS</vt:lpstr>
      <vt:lpstr>Helvetica</vt:lpstr>
      <vt:lpstr>New York</vt:lpstr>
      <vt:lpstr>Symbol</vt:lpstr>
      <vt:lpstr>Times</vt:lpstr>
      <vt:lpstr>Times New Roman</vt:lpstr>
      <vt:lpstr>Wingdings</vt:lpstr>
      <vt:lpstr>Tema di Office</vt:lpstr>
      <vt:lpstr>Documento</vt:lpstr>
      <vt:lpstr>ClipArt</vt:lpstr>
      <vt:lpstr>XXVIIIème colloque CORFEM pour les professeurs et formateurs de mathématiques</vt:lpstr>
      <vt:lpstr>Initiation à la preuve: la médiation des environnements informatiques </vt:lpstr>
      <vt:lpstr>Plan de l’exposé</vt:lpstr>
      <vt:lpstr>Dans la problématique de la preuve: le cas de la démonstration </vt:lpstr>
      <vt:lpstr>Contiguité e rupture</vt:lpstr>
      <vt:lpstr>Introduire à la démonstration </vt:lpstr>
      <vt:lpstr>Introduction : quelques points clés</vt:lpstr>
      <vt:lpstr>Introduction : quelques points clés</vt:lpstr>
      <vt:lpstr>Pas de démonstration sans une Théorie</vt:lpstr>
      <vt:lpstr>Théorème  </vt:lpstr>
      <vt:lpstr>Presentazione standard di PowerPoint</vt:lpstr>
      <vt:lpstr>Presentazione standard di PowerPoint</vt:lpstr>
      <vt:lpstr>Un cadre théorique pour aborder le problème didactique </vt:lpstr>
      <vt:lpstr>La Théorie de la médiation sémiotique</vt:lpstr>
      <vt:lpstr>Presentazione standard di PowerPoint</vt:lpstr>
      <vt:lpstr>Médiation</vt:lpstr>
      <vt:lpstr>Le cœur de la TMS</vt:lpstr>
      <vt:lpstr>Presentazione standard di PowerPoint</vt:lpstr>
      <vt:lpstr>Presentazione standard di PowerPoint</vt:lpstr>
      <vt:lpstr>Potentiel Sémiotique</vt:lpstr>
      <vt:lpstr>Dessiner des ronds ou dessiner des cercles?</vt:lpstr>
      <vt:lpstr>Outil de médiation sémiotique</vt:lpstr>
      <vt:lpstr>Outil de médiation sémiotique</vt:lpstr>
      <vt:lpstr>Processus de Médiation Sémiotique</vt:lpstr>
      <vt:lpstr>Presentazione standard di PowerPoint</vt:lpstr>
      <vt:lpstr>Analyse du potentiel sémiotique d’un  EGD  par rapport au Théorème</vt:lpstr>
      <vt:lpstr>Le potentiel de un EGD</vt:lpstr>
      <vt:lpstr>Artefact: La Géométrie Dynamique  </vt:lpstr>
      <vt:lpstr>L’image n’est pas seulement a dessin</vt:lpstr>
      <vt:lpstr>Invariant</vt:lpstr>
      <vt:lpstr>Déplacement et invariantes </vt:lpstr>
      <vt:lpstr>Déplacement et invariantes </vt:lpstr>
      <vt:lpstr>Dessin et Construction</vt:lpstr>
      <vt:lpstr>Constructions géométriques</vt:lpstr>
      <vt:lpstr>Presentazione standard di PowerPoint</vt:lpstr>
      <vt:lpstr>Presentazione standard di PowerPoint</vt:lpstr>
      <vt:lpstr>Potentiel sémiotique Démontrer dans une Théorie </vt:lpstr>
      <vt:lpstr>La mediation d’un EGD pour le signifié de théorie</vt:lpstr>
      <vt:lpstr>Cabri          Géométrie       </vt:lpstr>
      <vt:lpstr>Cabri        Geometria </vt:lpstr>
      <vt:lpstr>Exemple: La construction de la bissectrice</vt:lpstr>
      <vt:lpstr>La construction de la bissectrice </vt:lpstr>
      <vt:lpstr>Presentazione standard di PowerPoint</vt:lpstr>
      <vt:lpstr> Démontrer que la bissectrice d ’un angle par construction est une bissectrice  par critère d ’égalité (congruence). </vt:lpstr>
      <vt:lpstr>Le signifié de démonstration dans une théorie</vt:lpstr>
      <vt:lpstr>Organisation des activités en classe</vt:lpstr>
      <vt:lpstr>Une discussion particulier:  le cahier personnel de Géométrie</vt:lpstr>
      <vt:lpstr>Extrait de le report après la discussion </vt:lpstr>
      <vt:lpstr>Merci </vt:lpstr>
    </vt:vector>
  </TitlesOfParts>
  <Company>Unisi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MacBook</dc:creator>
  <cp:lastModifiedBy>Microsoft Office User</cp:lastModifiedBy>
  <cp:revision>193</cp:revision>
  <cp:lastPrinted>2021-10-26T09:00:51Z</cp:lastPrinted>
  <dcterms:created xsi:type="dcterms:W3CDTF">2011-08-22T12:45:19Z</dcterms:created>
  <dcterms:modified xsi:type="dcterms:W3CDTF">2022-06-10T07:46:22Z</dcterms:modified>
</cp:coreProperties>
</file>